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4342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lIns="34275" tIns="34275" rIns="34275" bIns="34275" anchor="b"/>
          <a:lstStyle>
            <a:lvl1pPr algn="ctr">
              <a:lnSpc>
                <a:spcPct val="90000"/>
              </a:lnSpc>
              <a:defRPr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822"/>
          </a:xfrm>
          <a:prstGeom prst="rect">
            <a:avLst/>
          </a:prstGeom>
        </p:spPr>
        <p:txBody>
          <a:bodyPr lIns="34275" tIns="34275" rIns="34275" bIns="34275"/>
          <a:lstStyle>
            <a:lvl1pPr marL="361950" indent="-2667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61950" indent="20955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61950" indent="68580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1950" indent="114935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1950" indent="1606550" algn="ctr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8574" tIns="68574" rIns="68574" bIns="68574"/>
          <a:lstStyle>
            <a:lvl1pPr indent="-317500">
              <a:lnSpc>
                <a:spcPct val="90000"/>
              </a:lnSpc>
              <a:buClr>
                <a:srgbClr val="000000"/>
              </a:buClr>
              <a:buSzPts val="2100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64141" indent="-348191">
              <a:lnSpc>
                <a:spcPct val="90000"/>
              </a:lnSpc>
              <a:buClr>
                <a:srgbClr val="000000"/>
              </a:buClr>
              <a:buSzPts val="2100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90980" indent="-417830">
              <a:lnSpc>
                <a:spcPct val="90000"/>
              </a:lnSpc>
              <a:buClr>
                <a:srgbClr val="000000"/>
              </a:buClr>
              <a:buSzPts val="2100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78025" indent="-447675">
              <a:lnSpc>
                <a:spcPct val="90000"/>
              </a:lnSpc>
              <a:buClr>
                <a:srgbClr val="000000"/>
              </a:buClr>
              <a:buSzPts val="2100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5225" indent="-447675">
              <a:lnSpc>
                <a:spcPct val="90000"/>
              </a:lnSpc>
              <a:buClr>
                <a:srgbClr val="000000"/>
              </a:buClr>
              <a:buSzPts val="2100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51426" y="4727941"/>
            <a:ext cx="269733" cy="264151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34275" tIns="34275" rIns="34275" bIns="34275"/>
          <a:lstStyle>
            <a:lvl1pPr indent="-317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67316" indent="-370416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98600" indent="-444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875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47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34275" tIns="34275" rIns="34275" bIns="34275"/>
          <a:lstStyle>
            <a:lvl1pPr indent="-317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67316" indent="-370416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98600" indent="-444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875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47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Google Shape;84;p19"/>
          <p:cNvSpPr txBox="1">
            <a:spLocks noGrp="1"/>
          </p:cNvSpPr>
          <p:nvPr>
            <p:ph type="body" sz="half" idx="13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34275" tIns="34275" rIns="34275" bIns="34275"/>
          <a:lstStyle/>
          <a:p>
            <a:pPr indent="-317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701" cy="2139554"/>
          </a:xfrm>
          <a:prstGeom prst="rect">
            <a:avLst/>
          </a:prstGeom>
        </p:spPr>
        <p:txBody>
          <a:bodyPr lIns="34275" tIns="34275" rIns="34275" bIns="34275" anchor="b"/>
          <a:lstStyle>
            <a:lvl1pPr>
              <a:lnSpc>
                <a:spcPct val="90000"/>
              </a:lnSpc>
              <a:defRPr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442096"/>
            <a:ext cx="7886701" cy="1125141"/>
          </a:xfrm>
          <a:prstGeom prst="rect">
            <a:avLst/>
          </a:prstGeom>
        </p:spPr>
        <p:txBody>
          <a:bodyPr lIns="34275" tIns="34275" rIns="34275" bIns="34275"/>
          <a:lstStyle>
            <a:lvl1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701" cy="994173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1"/>
            <a:ext cx="3868340" cy="617935"/>
          </a:xfrm>
          <a:prstGeom prst="rect">
            <a:avLst/>
          </a:prstGeom>
        </p:spPr>
        <p:txBody>
          <a:bodyPr lIns="34275" tIns="34275" rIns="34275" bIns="34275" anchor="b"/>
          <a:lstStyle>
            <a:lvl1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Google Shape;97;p21"/>
          <p:cNvSpPr txBox="1">
            <a:spLocks noGrp="1"/>
          </p:cNvSpPr>
          <p:nvPr>
            <p:ph type="body" sz="half" idx="13"/>
          </p:nvPr>
        </p:nvSpPr>
        <p:spPr>
          <a:xfrm>
            <a:off x="629840" y="1878806"/>
            <a:ext cx="3868341" cy="2763442"/>
          </a:xfrm>
          <a:prstGeom prst="rect">
            <a:avLst/>
          </a:prstGeom>
        </p:spPr>
        <p:txBody>
          <a:bodyPr lIns="34275" tIns="34275" rIns="34275" bIns="34275"/>
          <a:lstStyle/>
          <a:p>
            <a:pPr indent="-317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1" name="Google Shape;98;p21"/>
          <p:cNvSpPr txBox="1">
            <a:spLocks noGrp="1"/>
          </p:cNvSpPr>
          <p:nvPr>
            <p:ph type="body" sz="quarter" idx="14"/>
          </p:nvPr>
        </p:nvSpPr>
        <p:spPr>
          <a:xfrm>
            <a:off x="4629149" y="1260871"/>
            <a:ext cx="3887393" cy="617935"/>
          </a:xfrm>
          <a:prstGeom prst="rect">
            <a:avLst/>
          </a:prstGeom>
        </p:spPr>
        <p:txBody>
          <a:bodyPr lIns="34275" tIns="34275" rIns="34275" bIns="34275" anchor="b"/>
          <a:lstStyle/>
          <a:p>
            <a: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2" name="Google Shape;99;p21"/>
          <p:cNvSpPr txBox="1">
            <a:spLocks noGrp="1"/>
          </p:cNvSpPr>
          <p:nvPr>
            <p:ph type="body" sz="half" idx="15"/>
          </p:nvPr>
        </p:nvSpPr>
        <p:spPr>
          <a:xfrm>
            <a:off x="4629149" y="1878806"/>
            <a:ext cx="3887393" cy="2763442"/>
          </a:xfrm>
          <a:prstGeom prst="rect">
            <a:avLst/>
          </a:prstGeom>
        </p:spPr>
        <p:txBody>
          <a:bodyPr lIns="34275" tIns="34275" rIns="34275" bIns="34275"/>
          <a:lstStyle/>
          <a:p>
            <a:pPr indent="-317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34275" tIns="34275" rIns="34275" bIns="34275" anchor="b"/>
          <a:lstStyle>
            <a:lvl1pPr>
              <a:lnSpc>
                <a:spcPct val="9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 lIns="34275" tIns="34275" rIns="34275" bIns="34275"/>
          <a:lstStyle>
            <a:lvl1pPr indent="-3810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66107" indent="-413657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85900" indent="-4572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23110" indent="-51816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80310" indent="-51816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400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Google Shape;106;p22"/>
          <p:cNvSpPr txBox="1">
            <a:spLocks noGrp="1"/>
          </p:cNvSpPr>
          <p:nvPr>
            <p:ph type="body" sz="quarter" idx="13"/>
          </p:nvPr>
        </p:nvSpPr>
        <p:spPr>
          <a:xfrm>
            <a:off x="629840" y="1543049"/>
            <a:ext cx="2949180" cy="2858693"/>
          </a:xfrm>
          <a:prstGeom prst="rect">
            <a:avLst/>
          </a:prstGeom>
        </p:spPr>
        <p:txBody>
          <a:bodyPr lIns="34275" tIns="34275" rIns="34275" bIns="34275"/>
          <a:lstStyle/>
          <a:p>
            <a: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34275" tIns="34275" rIns="34275" bIns="34275" anchor="b"/>
          <a:lstStyle>
            <a:lvl1pPr>
              <a:lnSpc>
                <a:spcPct val="9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1" name="Google Shape;112;p23"/>
          <p:cNvSpPr>
            <a:spLocks noGrp="1"/>
          </p:cNvSpPr>
          <p:nvPr>
            <p:ph type="pic" sz="half" idx="13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 lIns="34275" tIns="34275" rIns="34275" bIns="34275"/>
          <a:lstStyle>
            <a:lvl1pPr marL="228600" indent="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lnSpc>
                <a:spcPct val="90000"/>
              </a:lnSpc>
              <a:spcBef>
                <a:spcPts val="8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1"/>
          </a:xfrm>
          <a:prstGeom prst="rect">
            <a:avLst/>
          </a:prstGeom>
        </p:spPr>
        <p:txBody>
          <a:bodyPr lIns="34275" tIns="34275" rIns="34275" bIns="34275"/>
          <a:lstStyle>
            <a:lvl1pPr indent="-317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67316" indent="-370416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98600" indent="-444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875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47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6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lnSpc>
                <a:spcPct val="90000"/>
              </a:lnSpc>
              <a:defRPr sz="3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349572" y="-447080"/>
            <a:ext cx="4358880" cy="5800726"/>
          </a:xfrm>
          <a:prstGeom prst="rect">
            <a:avLst/>
          </a:prstGeom>
        </p:spPr>
        <p:txBody>
          <a:bodyPr lIns="34275" tIns="34275" rIns="34275" bIns="34275"/>
          <a:lstStyle>
            <a:lvl1pPr indent="-317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67316" indent="-370416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498600" indent="-4445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9875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4750" indent="-47625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4218" y="4806409"/>
            <a:ext cx="201132" cy="195551"/>
          </a:xfrm>
          <a:prstGeom prst="rect">
            <a:avLst/>
          </a:prstGeom>
        </p:spPr>
        <p:txBody>
          <a:bodyPr lIns="34275" tIns="34275" rIns="34275" bIns="34275">
            <a:spAutoFit/>
          </a:bodyPr>
          <a:lstStyle>
            <a:lvl1pPr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13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13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8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13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Diverse Cropping Systems for </a:t>
            </a:r>
          </a:p>
          <a:p>
            <a:pPr>
              <a:defRPr sz="4000"/>
            </a:pPr>
            <a:r>
              <a:t>Natural Farming </a:t>
            </a:r>
            <a:br/>
            <a:r>
              <a:t>WASSAN </a:t>
            </a:r>
          </a:p>
        </p:txBody>
      </p:sp>
      <p:pic>
        <p:nvPicPr>
          <p:cNvPr id="221" name="Google Shape;134;p26" descr="Google Shape;134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466" y="3626958"/>
            <a:ext cx="1671651" cy="1303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Google Shape;135;p26" descr="Google Shape;135;p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0992" y="2257426"/>
            <a:ext cx="2107596" cy="288607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Google Shape;136;p26"/>
          <p:cNvSpPr txBox="1"/>
          <p:nvPr/>
        </p:nvSpPr>
        <p:spPr>
          <a:xfrm>
            <a:off x="3541059" y="3246084"/>
            <a:ext cx="2333010" cy="74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ctr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  </a:t>
            </a:r>
            <a:endParaRPr sz="1100"/>
          </a:p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8</a:t>
            </a:r>
            <a:r>
              <a:rPr baseline="30000"/>
              <a:t>th</a:t>
            </a:r>
            <a:r>
              <a:t> March. 2022</a:t>
            </a:r>
            <a:endParaRPr sz="1100"/>
          </a:p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wassanmail@wassan.org</a:t>
            </a:r>
          </a:p>
        </p:txBody>
      </p:sp>
      <p:sp>
        <p:nvSpPr>
          <p:cNvPr id="224" name="Google Shape;137;p26"/>
          <p:cNvSpPr/>
          <p:nvPr/>
        </p:nvSpPr>
        <p:spPr>
          <a:xfrm>
            <a:off x="1485900" y="1977652"/>
            <a:ext cx="6443331" cy="1"/>
          </a:xfrm>
          <a:prstGeom prst="line">
            <a:avLst/>
          </a:prstGeom>
          <a:ln w="57150">
            <a:solidFill>
              <a:srgbClr val="BF9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224;p3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/>
          <a:lstStyle/>
          <a:p>
            <a:pPr marL="254000" indent="-50800">
              <a:buSzTx/>
              <a:buNone/>
            </a:pPr>
            <a:endParaRPr/>
          </a:p>
        </p:txBody>
      </p:sp>
      <p:pic>
        <p:nvPicPr>
          <p:cNvPr id="321" name="Google Shape;225;p35" descr="Google Shape;225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014" y="793679"/>
            <a:ext cx="8893970" cy="3947618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Google Shape;226;p35"/>
          <p:cNvSpPr txBox="1">
            <a:spLocks noGrp="1"/>
          </p:cNvSpPr>
          <p:nvPr>
            <p:ph type="title"/>
          </p:nvPr>
        </p:nvSpPr>
        <p:spPr>
          <a:xfrm>
            <a:off x="168824" y="50006"/>
            <a:ext cx="2231477" cy="1487348"/>
          </a:xfrm>
          <a:prstGeom prst="rect">
            <a:avLst/>
          </a:prstGeom>
          <a:solidFill>
            <a:srgbClr val="DDEAF6"/>
          </a:solidFill>
        </p:spPr>
        <p:txBody>
          <a:bodyPr/>
          <a:lstStyle>
            <a:lvl1pPr>
              <a:defRPr sz="2900"/>
            </a:lvl1pPr>
          </a:lstStyle>
          <a:p>
            <a:r>
              <a:t>Navadhanya Cropping Systems - AP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231;p36"/>
          <p:cNvSpPr txBox="1">
            <a:spLocks noGrp="1"/>
          </p:cNvSpPr>
          <p:nvPr>
            <p:ph type="title"/>
          </p:nvPr>
        </p:nvSpPr>
        <p:spPr>
          <a:xfrm>
            <a:off x="100012" y="1120512"/>
            <a:ext cx="1735933" cy="2591070"/>
          </a:xfrm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Akkidi Saalu, Raichur, Karnataka</a:t>
            </a:r>
            <a:br/>
            <a:endParaRPr/>
          </a:p>
        </p:txBody>
      </p:sp>
      <p:sp>
        <p:nvSpPr>
          <p:cNvPr id="325" name="Google Shape;232;p36"/>
          <p:cNvSpPr txBox="1">
            <a:spLocks noGrp="1"/>
          </p:cNvSpPr>
          <p:nvPr>
            <p:ph type="body" idx="1"/>
          </p:nvPr>
        </p:nvSpPr>
        <p:spPr>
          <a:xfrm>
            <a:off x="2510606" y="1091794"/>
            <a:ext cx="6827709" cy="3032057"/>
          </a:xfrm>
          <a:prstGeom prst="rect">
            <a:avLst/>
          </a:prstGeom>
        </p:spPr>
        <p:txBody>
          <a:bodyPr/>
          <a:lstStyle/>
          <a:p>
            <a:pPr marL="254000" indent="-50800">
              <a:buSzTx/>
              <a:buNone/>
            </a:pPr>
            <a:endParaRPr/>
          </a:p>
        </p:txBody>
      </p:sp>
      <p:pic>
        <p:nvPicPr>
          <p:cNvPr id="326" name="Google Shape;233;p36" descr="Google Shape;233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6877" y="133619"/>
            <a:ext cx="7217124" cy="4564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238;p37"/>
          <p:cNvSpPr txBox="1">
            <a:spLocks noGrp="1"/>
          </p:cNvSpPr>
          <p:nvPr>
            <p:ph type="title"/>
          </p:nvPr>
        </p:nvSpPr>
        <p:spPr>
          <a:xfrm>
            <a:off x="6274894" y="1261894"/>
            <a:ext cx="2683368" cy="1452732"/>
          </a:xfrm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SatGajra / Utera Kheti </a:t>
            </a:r>
            <a:br/>
            <a:r>
              <a:t>–  MP</a:t>
            </a:r>
          </a:p>
        </p:txBody>
      </p:sp>
      <p:pic>
        <p:nvPicPr>
          <p:cNvPr id="329" name="Google Shape;239;p37" descr="Google Shape;239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62" y="194993"/>
            <a:ext cx="5651496" cy="4529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244;p38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 lIns="91424" tIns="91424" rIns="91424" bIns="91424"/>
          <a:lstStyle>
            <a:lvl1pPr defTabSz="813816">
              <a:defRPr sz="2581"/>
            </a:lvl1pPr>
          </a:lstStyle>
          <a:p>
            <a:r>
              <a:t>Olya Cropping Systems – Dewas, Madhya Pradesh</a:t>
            </a:r>
          </a:p>
        </p:txBody>
      </p:sp>
      <p:pic>
        <p:nvPicPr>
          <p:cNvPr id="332" name="Google Shape;245;p38" descr="Google Shape;245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900" y="1017724"/>
            <a:ext cx="7420061" cy="386517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Google Shape;246;p38"/>
          <p:cNvSpPr txBox="1"/>
          <p:nvPr/>
        </p:nvSpPr>
        <p:spPr>
          <a:xfrm>
            <a:off x="311699" y="4567933"/>
            <a:ext cx="8520602" cy="351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lnSpc>
                <a:spcPct val="80000"/>
              </a:lnSpc>
              <a:defRPr sz="1100" i="1"/>
            </a:lvl1pPr>
          </a:lstStyle>
          <a:p>
            <a:r>
              <a:t>Source: Documenting Mixed Indigenous cropping Systems’ Features and design (DeMISteFi): Rithesh and Team (SPS)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251;p39"/>
          <p:cNvSpPr txBox="1">
            <a:spLocks noGrp="1"/>
          </p:cNvSpPr>
          <p:nvPr>
            <p:ph type="title"/>
          </p:nvPr>
        </p:nvSpPr>
        <p:spPr>
          <a:xfrm>
            <a:off x="311699" y="137843"/>
            <a:ext cx="8520602" cy="572702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r>
              <a:t>Puryadakrishi - Kerala</a:t>
            </a:r>
          </a:p>
        </p:txBody>
      </p:sp>
      <p:sp>
        <p:nvSpPr>
          <p:cNvPr id="336" name="Google Shape;252;p39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/>
          <a:lstStyle/>
          <a:p>
            <a:pPr marL="0" indent="114300">
              <a:buSzTx/>
              <a:buNone/>
            </a:pPr>
            <a:endParaRPr/>
          </a:p>
        </p:txBody>
      </p:sp>
      <p:pic>
        <p:nvPicPr>
          <p:cNvPr id="337" name="Google Shape;253;p39" descr="Google Shape;253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651" y="605171"/>
            <a:ext cx="8708698" cy="4526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258;p40" descr="Google Shape;258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0218" y="807243"/>
            <a:ext cx="7231980" cy="3622911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Google Shape;259;p40"/>
          <p:cNvSpPr txBox="1"/>
          <p:nvPr/>
        </p:nvSpPr>
        <p:spPr>
          <a:xfrm>
            <a:off x="4972049" y="4430152"/>
            <a:ext cx="3264336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1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Crop canopy in January in Anantapuramu in drylands.</a:t>
            </a:r>
          </a:p>
        </p:txBody>
      </p:sp>
      <p:sp>
        <p:nvSpPr>
          <p:cNvPr id="341" name="Google Shape;260;p40"/>
          <p:cNvSpPr txBox="1"/>
          <p:nvPr/>
        </p:nvSpPr>
        <p:spPr>
          <a:xfrm>
            <a:off x="964405" y="4500562"/>
            <a:ext cx="3893346" cy="50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1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Traditional System of Cropping in the Drylands of Anantapuramu</a:t>
            </a:r>
          </a:p>
        </p:txBody>
      </p:sp>
      <p:sp>
        <p:nvSpPr>
          <p:cNvPr id="342" name="Google Shape;261;p40"/>
          <p:cNvSpPr txBox="1"/>
          <p:nvPr/>
        </p:nvSpPr>
        <p:spPr>
          <a:xfrm>
            <a:off x="1828800" y="171451"/>
            <a:ext cx="5829300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27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NAVADHANYA SYSTEM OF CROPPING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266;p41"/>
          <p:cNvSpPr txBox="1">
            <a:spLocks noGrp="1"/>
          </p:cNvSpPr>
          <p:nvPr>
            <p:ph type="title"/>
          </p:nvPr>
        </p:nvSpPr>
        <p:spPr>
          <a:xfrm>
            <a:off x="628650" y="200375"/>
            <a:ext cx="7886700" cy="736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Location Specific Design</a:t>
            </a:r>
          </a:p>
        </p:txBody>
      </p:sp>
      <p:sp>
        <p:nvSpPr>
          <p:cNvPr id="345" name="Google Shape;267;p41"/>
          <p:cNvSpPr txBox="1">
            <a:spLocks noGrp="1"/>
          </p:cNvSpPr>
          <p:nvPr>
            <p:ph type="body" idx="1"/>
          </p:nvPr>
        </p:nvSpPr>
        <p:spPr>
          <a:xfrm>
            <a:off x="628650" y="1288474"/>
            <a:ext cx="7886700" cy="3907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100"/>
            </a:pPr>
            <a:r>
              <a:t>Soil (type, depth &amp; topography) </a:t>
            </a:r>
          </a:p>
          <a:p>
            <a:pPr marL="0" indent="0">
              <a:buSzTx/>
              <a:buNone/>
              <a:defRPr sz="3100"/>
            </a:pPr>
            <a:r>
              <a:t>Rainfall (amount and distribution) </a:t>
            </a:r>
          </a:p>
          <a:p>
            <a:pPr marL="0" indent="0">
              <a:buSzTx/>
              <a:buNone/>
              <a:defRPr sz="3100"/>
            </a:pPr>
            <a:r>
              <a:t>Temperature (soil, canopy and air); </a:t>
            </a:r>
          </a:p>
          <a:p>
            <a:pPr marL="0" indent="0">
              <a:buSzTx/>
              <a:buNone/>
              <a:defRPr sz="3100"/>
            </a:pPr>
            <a:r>
              <a:t>Sun light harvest (multi tier/ layer)</a:t>
            </a:r>
          </a:p>
          <a:p>
            <a:pPr marL="0" indent="0">
              <a:buSzTx/>
              <a:buNone/>
              <a:defRPr sz="3100"/>
            </a:pPr>
            <a:r>
              <a:t>Relative Humidity (capturing moisture-soil &amp; air)</a:t>
            </a:r>
          </a:p>
          <a:p>
            <a:pPr marL="0" indent="0">
              <a:buSzTx/>
              <a:buNone/>
              <a:defRPr sz="3100"/>
            </a:pPr>
            <a:r>
              <a:t>FS needs (animal, fish, poultry) Food, feed &amp; other local needs and preferences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272;p42"/>
          <p:cNvSpPr txBox="1">
            <a:spLocks noGrp="1"/>
          </p:cNvSpPr>
          <p:nvPr>
            <p:ph type="title"/>
          </p:nvPr>
        </p:nvSpPr>
        <p:spPr>
          <a:xfrm>
            <a:off x="621499" y="207173"/>
            <a:ext cx="7893902" cy="81090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Why Diverse? System Benefits</a:t>
            </a:r>
          </a:p>
        </p:txBody>
      </p:sp>
      <p:sp>
        <p:nvSpPr>
          <p:cNvPr id="348" name="Google Shape;273;p42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8146799" cy="3648302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marL="254000" indent="-269875">
              <a:lnSpc>
                <a:spcPct val="92000"/>
              </a:lnSpc>
              <a:spcBef>
                <a:spcPts val="0"/>
              </a:spcBef>
              <a:buSzPct val="100000"/>
              <a:buChar char="-"/>
              <a:defRPr sz="1800"/>
            </a:pPr>
            <a:r>
              <a:t>One time Sowing &amp; Multiple Harvests</a:t>
            </a:r>
            <a:endParaRPr sz="2000"/>
          </a:p>
          <a:p>
            <a:pPr marL="254000" indent="-269875">
              <a:lnSpc>
                <a:spcPct val="92000"/>
              </a:lnSpc>
              <a:buSzPct val="100000"/>
              <a:buChar char="-"/>
              <a:defRPr sz="1800"/>
            </a:pPr>
            <a:r>
              <a:t>Crop harvests starts from Sept-Oct and continues upto February</a:t>
            </a:r>
            <a:endParaRPr sz="2000"/>
          </a:p>
          <a:p>
            <a:pPr marL="254000" indent="-269875">
              <a:lnSpc>
                <a:spcPct val="92000"/>
              </a:lnSpc>
              <a:buSzPct val="100000"/>
              <a:buChar char="-"/>
              <a:defRPr sz="1800"/>
            </a:pPr>
            <a:r>
              <a:t>Soil is covered till February/ March by crops</a:t>
            </a:r>
            <a:endParaRPr sz="2000"/>
          </a:p>
          <a:p>
            <a:pPr marL="254000" indent="-269875">
              <a:lnSpc>
                <a:spcPct val="92000"/>
              </a:lnSpc>
              <a:buSzPct val="100000"/>
              <a:buChar char="-"/>
              <a:defRPr sz="1800"/>
            </a:pPr>
            <a:r>
              <a:t>Soil will not be exposed to the sun for 9 to 10 months and heavy leaf-litter addition to soil improving quality of soil over time.</a:t>
            </a:r>
            <a:endParaRPr sz="2000"/>
          </a:p>
          <a:p>
            <a:pPr marL="254000" indent="-269875">
              <a:lnSpc>
                <a:spcPct val="92000"/>
              </a:lnSpc>
              <a:buSzPct val="100000"/>
              <a:buChar char="-"/>
              <a:defRPr sz="1800"/>
            </a:pPr>
            <a:r>
              <a:t>Crops are designed in a way that Multi-tiered Canopy at different points in time uses every inch of sunshine and land over a period 9 months.</a:t>
            </a:r>
            <a:endParaRPr sz="2000"/>
          </a:p>
          <a:p>
            <a:pPr marL="254000" indent="-269875">
              <a:lnSpc>
                <a:spcPct val="92000"/>
              </a:lnSpc>
              <a:buSzPct val="100000"/>
              <a:buChar char="-"/>
              <a:defRPr sz="1800"/>
            </a:pPr>
            <a:r>
              <a:t>Makes use of most of the rainfall (SW and NE monsoons and Dew); NE monsoon rainfall is otherwise not used in single rainfed crops.</a:t>
            </a:r>
            <a:endParaRPr sz="2000"/>
          </a:p>
          <a:p>
            <a:pPr marL="254000" indent="-269875">
              <a:lnSpc>
                <a:spcPct val="92000"/>
              </a:lnSpc>
              <a:buSzPct val="100000"/>
              <a:buChar char="-"/>
              <a:defRPr sz="1800"/>
            </a:pPr>
            <a:r>
              <a:t>Pollinators (birds, insects diversity) &amp; </a:t>
            </a:r>
            <a:r>
              <a:rPr sz="1700"/>
              <a:t>Circular - Give and take</a:t>
            </a:r>
            <a:r>
              <a:rPr sz="2400"/>
              <a:t> </a:t>
            </a:r>
            <a:r>
              <a:t>... other benefits.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278;p43"/>
          <p:cNvSpPr txBox="1">
            <a:spLocks noGrp="1"/>
          </p:cNvSpPr>
          <p:nvPr>
            <p:ph type="body" idx="1"/>
          </p:nvPr>
        </p:nvSpPr>
        <p:spPr>
          <a:xfrm>
            <a:off x="628649" y="1369225"/>
            <a:ext cx="7936802" cy="36798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0000"/>
              </a:lnSpc>
              <a:buSzTx/>
              <a:buNone/>
              <a:defRPr sz="3100"/>
            </a:pPr>
            <a:r>
              <a:rPr dirty="0"/>
              <a:t>Bulk density </a:t>
            </a:r>
          </a:p>
          <a:p>
            <a:pPr marL="0" indent="0">
              <a:lnSpc>
                <a:spcPct val="70000"/>
              </a:lnSpc>
              <a:buSzTx/>
              <a:buNone/>
              <a:defRPr sz="3100"/>
            </a:pPr>
            <a:r>
              <a:rPr dirty="0"/>
              <a:t>Porosity </a:t>
            </a:r>
          </a:p>
          <a:p>
            <a:pPr marL="0" indent="0">
              <a:lnSpc>
                <a:spcPct val="70000"/>
              </a:lnSpc>
              <a:buSzTx/>
              <a:buNone/>
              <a:defRPr sz="3100"/>
            </a:pPr>
            <a:r>
              <a:rPr dirty="0"/>
              <a:t>Infiltration rate</a:t>
            </a:r>
          </a:p>
          <a:p>
            <a:pPr marL="0" indent="0">
              <a:lnSpc>
                <a:spcPct val="70000"/>
              </a:lnSpc>
              <a:buSzTx/>
              <a:buNone/>
              <a:defRPr sz="3100"/>
            </a:pPr>
            <a:r>
              <a:rPr dirty="0"/>
              <a:t>Moisture holding capacity </a:t>
            </a:r>
          </a:p>
          <a:p>
            <a:pPr marL="0" indent="0">
              <a:lnSpc>
                <a:spcPct val="70000"/>
              </a:lnSpc>
              <a:buSzTx/>
              <a:buNone/>
              <a:defRPr sz="3100"/>
            </a:pPr>
            <a:r>
              <a:rPr dirty="0"/>
              <a:t>Aeration </a:t>
            </a:r>
          </a:p>
          <a:p>
            <a:pPr marL="0" indent="0">
              <a:lnSpc>
                <a:spcPct val="70000"/>
              </a:lnSpc>
              <a:buSzTx/>
              <a:buNone/>
              <a:defRPr sz="3100"/>
            </a:pPr>
            <a:r>
              <a:rPr dirty="0"/>
              <a:t>Erosion </a:t>
            </a:r>
          </a:p>
          <a:p>
            <a:pPr marL="0" indent="0">
              <a:lnSpc>
                <a:spcPct val="70000"/>
              </a:lnSpc>
              <a:buSzTx/>
              <a:buNone/>
              <a:defRPr sz="3100"/>
            </a:pPr>
            <a:r>
              <a:rPr dirty="0"/>
              <a:t>surface runoff</a:t>
            </a:r>
          </a:p>
          <a:p>
            <a:pPr marL="0" indent="0">
              <a:lnSpc>
                <a:spcPct val="70000"/>
              </a:lnSpc>
              <a:buSzTx/>
              <a:buNone/>
              <a:defRPr sz="3100"/>
            </a:pPr>
            <a:r>
              <a:rPr dirty="0"/>
              <a:t>Interrelated</a:t>
            </a:r>
          </a:p>
        </p:txBody>
      </p:sp>
      <p:sp>
        <p:nvSpPr>
          <p:cNvPr id="351" name="Google Shape;279;p43"/>
          <p:cNvSpPr txBox="1">
            <a:spLocks noGrp="1"/>
          </p:cNvSpPr>
          <p:nvPr>
            <p:ph type="title"/>
          </p:nvPr>
        </p:nvSpPr>
        <p:spPr>
          <a:xfrm>
            <a:off x="628650" y="276875"/>
            <a:ext cx="7886700" cy="736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Why Diverse? - Soil Benefits - Physical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284;p44"/>
          <p:cNvSpPr txBox="1">
            <a:spLocks noGrp="1"/>
          </p:cNvSpPr>
          <p:nvPr>
            <p:ph type="body" idx="1"/>
          </p:nvPr>
        </p:nvSpPr>
        <p:spPr>
          <a:xfrm>
            <a:off x="556349" y="1238649"/>
            <a:ext cx="8313602" cy="3768301"/>
          </a:xfrm>
          <a:prstGeom prst="rect">
            <a:avLst/>
          </a:prstGeom>
        </p:spPr>
        <p:txBody>
          <a:bodyPr/>
          <a:lstStyle/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037"/>
            </a:pPr>
            <a:endParaRPr sz="2619" dirty="0"/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/>
              <a:t>Nutrient </a:t>
            </a:r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/>
              <a:t>Mobility </a:t>
            </a:r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/>
              <a:t>Dynamics, </a:t>
            </a:r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 err="1"/>
              <a:t>Solubilisation</a:t>
            </a:r>
            <a:r>
              <a:rPr dirty="0"/>
              <a:t> (P and K) </a:t>
            </a:r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/>
              <a:t>Enrichment (N and micro)</a:t>
            </a:r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/>
              <a:t>Interaction compatibility (Ca, Zn, Fe)</a:t>
            </a:r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/>
              <a:t>Demand-supply dynamics adjusted to CS needs</a:t>
            </a:r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/>
              <a:t>NUE, Efficient use of available nutrients, Leaching </a:t>
            </a:r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/>
              <a:t>pH  balance</a:t>
            </a:r>
          </a:p>
          <a:p>
            <a:pPr marL="0" indent="0" defTabSz="886968">
              <a:lnSpc>
                <a:spcPct val="56000"/>
              </a:lnSpc>
              <a:spcBef>
                <a:spcPts val="700"/>
              </a:spcBef>
              <a:buSzTx/>
              <a:buNone/>
              <a:defRPr sz="2813"/>
            </a:pPr>
            <a:r>
              <a:rPr dirty="0"/>
              <a:t>Nutrient harvest at different depths</a:t>
            </a:r>
          </a:p>
        </p:txBody>
      </p:sp>
      <p:sp>
        <p:nvSpPr>
          <p:cNvPr id="354" name="Google Shape;285;p44"/>
          <p:cNvSpPr txBox="1">
            <a:spLocks noGrp="1"/>
          </p:cNvSpPr>
          <p:nvPr>
            <p:ph type="title"/>
          </p:nvPr>
        </p:nvSpPr>
        <p:spPr>
          <a:xfrm>
            <a:off x="628650" y="276875"/>
            <a:ext cx="7886700" cy="5628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Why Diverse? - Soil Benefits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142;p27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739300" cy="39909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</p:txBody>
      </p:sp>
      <p:pic>
        <p:nvPicPr>
          <p:cNvPr id="227" name="Google Shape;143;p27" descr="Google Shape;143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6951" y="385424"/>
            <a:ext cx="9343326" cy="4398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290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1"/>
          </a:xfrm>
          <a:prstGeom prst="rect">
            <a:avLst/>
          </a:prstGeom>
        </p:spPr>
        <p:txBody>
          <a:bodyPr/>
          <a:lstStyle/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924"/>
            </a:pPr>
            <a:endParaRPr sz="2267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1428"/>
            </a:pPr>
            <a:r>
              <a:rPr dirty="0"/>
              <a:t>Crop based microbial diversity</a:t>
            </a:r>
            <a:endParaRPr sz="2688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924"/>
            </a:pPr>
            <a:endParaRPr sz="2688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1428"/>
            </a:pPr>
            <a:r>
              <a:rPr dirty="0"/>
              <a:t>Fungal: bacteria ratio </a:t>
            </a:r>
            <a:endParaRPr sz="2688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924"/>
            </a:pPr>
            <a:endParaRPr sz="2688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1428"/>
            </a:pPr>
            <a:r>
              <a:rPr dirty="0"/>
              <a:t>Mycorrhizal role</a:t>
            </a:r>
            <a:endParaRPr sz="2688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924"/>
            </a:pPr>
            <a:endParaRPr sz="2688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1428"/>
            </a:pPr>
            <a:r>
              <a:rPr dirty="0" err="1"/>
              <a:t>Solubilising</a:t>
            </a:r>
            <a:r>
              <a:rPr dirty="0"/>
              <a:t> bacteria </a:t>
            </a:r>
            <a:endParaRPr sz="2688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924"/>
            </a:pPr>
            <a:endParaRPr sz="2688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1428"/>
            </a:pPr>
            <a:r>
              <a:rPr dirty="0"/>
              <a:t>Pest antagonists </a:t>
            </a:r>
            <a:endParaRPr sz="2688" dirty="0"/>
          </a:p>
          <a:p>
            <a:pPr marL="0" indent="384047" defTabSz="768095">
              <a:lnSpc>
                <a:spcPct val="56000"/>
              </a:lnSpc>
              <a:spcBef>
                <a:spcPts val="600"/>
              </a:spcBef>
              <a:buSzTx/>
              <a:buNone/>
              <a:defRPr sz="1428"/>
            </a:pPr>
            <a:r>
              <a:rPr dirty="0"/>
              <a:t>Micro: (</a:t>
            </a:r>
            <a:r>
              <a:rPr i="1" dirty="0" err="1"/>
              <a:t>Psuedomonas</a:t>
            </a:r>
            <a:r>
              <a:rPr i="1" dirty="0"/>
              <a:t>, Bacillus, Trichoderma,</a:t>
            </a:r>
            <a:r>
              <a:rPr dirty="0"/>
              <a:t> </a:t>
            </a:r>
            <a:r>
              <a:rPr dirty="0" err="1"/>
              <a:t>entomopathogenic</a:t>
            </a:r>
            <a:r>
              <a:rPr dirty="0"/>
              <a:t>)</a:t>
            </a:r>
            <a:endParaRPr sz="2688" dirty="0"/>
          </a:p>
          <a:p>
            <a:pPr marL="0" indent="0" defTabSz="768095">
              <a:lnSpc>
                <a:spcPct val="56000"/>
              </a:lnSpc>
              <a:spcBef>
                <a:spcPts val="600"/>
              </a:spcBef>
              <a:buSzTx/>
              <a:buNone/>
              <a:defRPr sz="924"/>
            </a:pPr>
            <a:endParaRPr sz="2688" dirty="0"/>
          </a:p>
          <a:p>
            <a:pPr marL="0" indent="384047" defTabSz="768095">
              <a:lnSpc>
                <a:spcPct val="56000"/>
              </a:lnSpc>
              <a:spcBef>
                <a:spcPts val="600"/>
              </a:spcBef>
              <a:buSzTx/>
              <a:buNone/>
              <a:defRPr sz="1428"/>
            </a:pPr>
            <a:r>
              <a:rPr dirty="0" err="1"/>
              <a:t>Macro:Earthworms</a:t>
            </a:r>
            <a:r>
              <a:rPr dirty="0"/>
              <a:t>, Beneficial insects, Bees</a:t>
            </a:r>
          </a:p>
        </p:txBody>
      </p:sp>
      <p:sp>
        <p:nvSpPr>
          <p:cNvPr id="357" name="Google Shape;291;p45"/>
          <p:cNvSpPr txBox="1">
            <a:spLocks noGrp="1"/>
          </p:cNvSpPr>
          <p:nvPr>
            <p:ph type="title"/>
          </p:nvPr>
        </p:nvSpPr>
        <p:spPr>
          <a:xfrm>
            <a:off x="628650" y="171900"/>
            <a:ext cx="7886700" cy="736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Why Diverse? Biological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296;p46"/>
          <p:cNvSpPr txBox="1">
            <a:spLocks noGrp="1"/>
          </p:cNvSpPr>
          <p:nvPr>
            <p:ph type="body" idx="1"/>
          </p:nvPr>
        </p:nvSpPr>
        <p:spPr>
          <a:xfrm>
            <a:off x="628650" y="1369224"/>
            <a:ext cx="7989300" cy="3522302"/>
          </a:xfrm>
          <a:prstGeom prst="rect">
            <a:avLst/>
          </a:prstGeom>
        </p:spPr>
        <p:txBody>
          <a:bodyPr/>
          <a:lstStyle/>
          <a:p>
            <a:pPr marL="0" indent="0" defTabSz="877823">
              <a:spcBef>
                <a:spcPts val="700"/>
              </a:spcBef>
              <a:buSzTx/>
              <a:buNone/>
              <a:defRPr sz="2016"/>
            </a:pPr>
            <a:r>
              <a:rPr dirty="0"/>
              <a:t>Source shift based on seasonal availability (Rainy and Post Rainy)</a:t>
            </a:r>
          </a:p>
          <a:p>
            <a:pPr marL="0" indent="0" defTabSz="877823">
              <a:spcBef>
                <a:spcPts val="700"/>
              </a:spcBef>
              <a:buSzTx/>
              <a:buNone/>
              <a:defRPr sz="2016"/>
            </a:pPr>
            <a:endParaRPr dirty="0"/>
          </a:p>
          <a:p>
            <a:pPr marL="0" indent="0" defTabSz="877823">
              <a:spcBef>
                <a:spcPts val="700"/>
              </a:spcBef>
              <a:buSzTx/>
              <a:buNone/>
              <a:defRPr sz="2016"/>
            </a:pPr>
            <a:r>
              <a:rPr dirty="0"/>
              <a:t>Capturing air moisture (Chickpea- leaf surface)</a:t>
            </a:r>
          </a:p>
          <a:p>
            <a:pPr marL="0" indent="0" defTabSz="877823">
              <a:spcBef>
                <a:spcPts val="700"/>
              </a:spcBef>
              <a:buSzTx/>
              <a:buNone/>
              <a:defRPr sz="2016"/>
            </a:pPr>
            <a:endParaRPr dirty="0"/>
          </a:p>
          <a:p>
            <a:pPr marL="0" indent="0" defTabSz="877823">
              <a:spcBef>
                <a:spcPts val="700"/>
              </a:spcBef>
              <a:buSzTx/>
              <a:buNone/>
              <a:defRPr sz="2016"/>
            </a:pPr>
            <a:r>
              <a:rPr dirty="0"/>
              <a:t>Temperature gradient - Evaporation Evapotranspiration </a:t>
            </a:r>
          </a:p>
          <a:p>
            <a:pPr marL="0" indent="0" defTabSz="877823">
              <a:spcBef>
                <a:spcPts val="700"/>
              </a:spcBef>
              <a:buSzTx/>
              <a:buNone/>
              <a:defRPr sz="2016"/>
            </a:pPr>
            <a:endParaRPr dirty="0"/>
          </a:p>
          <a:p>
            <a:pPr marL="0" indent="0" defTabSz="877823">
              <a:spcBef>
                <a:spcPts val="700"/>
              </a:spcBef>
              <a:buSzTx/>
              <a:buNone/>
              <a:defRPr sz="2016"/>
            </a:pPr>
            <a:r>
              <a:rPr dirty="0"/>
              <a:t>Stomatal and root depth and absorption mechanisms in diverse crops</a:t>
            </a:r>
          </a:p>
          <a:p>
            <a:pPr marL="0" indent="0" defTabSz="877823">
              <a:spcBef>
                <a:spcPts val="700"/>
              </a:spcBef>
              <a:buSzTx/>
              <a:buNone/>
              <a:defRPr sz="2016"/>
            </a:pPr>
            <a:endParaRPr dirty="0"/>
          </a:p>
          <a:p>
            <a:pPr marL="0" indent="0" defTabSz="877823">
              <a:spcBef>
                <a:spcPts val="700"/>
              </a:spcBef>
              <a:buSzTx/>
              <a:buNone/>
              <a:defRPr sz="2016"/>
            </a:pPr>
            <a:r>
              <a:rPr dirty="0"/>
              <a:t>Subsoil water capturing, Soil adsorption </a:t>
            </a:r>
          </a:p>
        </p:txBody>
      </p:sp>
      <p:sp>
        <p:nvSpPr>
          <p:cNvPr id="360" name="Google Shape;297;p46"/>
          <p:cNvSpPr txBox="1">
            <a:spLocks noGrp="1"/>
          </p:cNvSpPr>
          <p:nvPr>
            <p:ph type="title"/>
          </p:nvPr>
        </p:nvSpPr>
        <p:spPr>
          <a:xfrm>
            <a:off x="628650" y="213899"/>
            <a:ext cx="7886700" cy="67830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Why Diverse? -  Crop-Water Relations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02;p47"/>
          <p:cNvSpPr txBox="1">
            <a:spLocks noGrp="1"/>
          </p:cNvSpPr>
          <p:nvPr>
            <p:ph type="title"/>
          </p:nvPr>
        </p:nvSpPr>
        <p:spPr>
          <a:xfrm>
            <a:off x="596500" y="159549"/>
            <a:ext cx="7908000" cy="627602"/>
          </a:xfrm>
          <a:prstGeom prst="rect">
            <a:avLst/>
          </a:prstGeom>
        </p:spPr>
        <p:txBody>
          <a:bodyPr/>
          <a:lstStyle>
            <a:lvl1pPr defTabSz="841247">
              <a:defRPr sz="3036" b="1"/>
            </a:lvl1pPr>
          </a:lstStyle>
          <a:p>
            <a:r>
              <a:t>Navadhanya Cropping Systems – Case Study</a:t>
            </a:r>
          </a:p>
        </p:txBody>
      </p:sp>
      <p:sp>
        <p:nvSpPr>
          <p:cNvPr id="363" name="Google Shape;303;p47"/>
          <p:cNvSpPr txBox="1">
            <a:spLocks noGrp="1"/>
          </p:cNvSpPr>
          <p:nvPr>
            <p:ph type="body" idx="1"/>
          </p:nvPr>
        </p:nvSpPr>
        <p:spPr>
          <a:xfrm>
            <a:off x="607224" y="1157299"/>
            <a:ext cx="8443802" cy="3933001"/>
          </a:xfrm>
          <a:prstGeom prst="rect">
            <a:avLst/>
          </a:prstGeom>
          <a:ln w="9525">
            <a:solidFill>
              <a:srgbClr val="000000"/>
            </a:solidFill>
            <a:round/>
          </a:ln>
        </p:spPr>
        <p:txBody>
          <a:bodyPr/>
          <a:lstStyle/>
          <a:p>
            <a:pPr marL="253999" indent="-302576">
              <a:lnSpc>
                <a:spcPct val="95000"/>
              </a:lnSpc>
              <a:spcBef>
                <a:spcPts val="0"/>
              </a:spcBef>
              <a:buSzPts val="2300"/>
              <a:buFontTx/>
              <a:buAutoNum type="arabicPeriod"/>
              <a:defRPr sz="2300"/>
            </a:pPr>
            <a:r>
              <a:t>Main crop: groundnut/ millets/ sunflower etc. harvested in &lt;100 days (3 months)</a:t>
            </a:r>
          </a:p>
          <a:p>
            <a:pPr marL="253999" indent="-302576">
              <a:lnSpc>
                <a:spcPct val="95000"/>
              </a:lnSpc>
              <a:buSzPts val="2300"/>
              <a:buFontTx/>
              <a:buAutoNum type="arabicPeriod"/>
              <a:defRPr sz="2300"/>
            </a:pPr>
            <a:r>
              <a:t>1st Intercrop Row harvested in 4 months </a:t>
            </a:r>
          </a:p>
          <a:p>
            <a:pPr marL="253999" indent="-302576">
              <a:lnSpc>
                <a:spcPct val="95000"/>
              </a:lnSpc>
              <a:buSzPts val="2300"/>
              <a:buFontTx/>
              <a:buAutoNum type="arabicPeriod"/>
              <a:defRPr sz="2300"/>
            </a:pPr>
            <a:r>
              <a:t>2nd Intercrop Row: harvested in 6 months</a:t>
            </a:r>
          </a:p>
          <a:p>
            <a:pPr marL="253999" indent="-302576">
              <a:lnSpc>
                <a:spcPct val="95000"/>
              </a:lnSpc>
              <a:buSzPts val="2300"/>
              <a:buFontTx/>
              <a:buAutoNum type="arabicPeriod"/>
              <a:defRPr sz="2300"/>
            </a:pPr>
            <a:r>
              <a:t>Border crop: </a:t>
            </a:r>
            <a:r>
              <a:rPr b="1"/>
              <a:t> </a:t>
            </a:r>
            <a:r>
              <a:t>Millets on border rows</a:t>
            </a:r>
          </a:p>
          <a:p>
            <a:pPr marL="253999" indent="-302576">
              <a:lnSpc>
                <a:spcPct val="95000"/>
              </a:lnSpc>
              <a:buSzPts val="2300"/>
              <a:buFontTx/>
              <a:buAutoNum type="arabicPeriod"/>
              <a:defRPr sz="2300"/>
            </a:pPr>
            <a:r>
              <a:t>Limited crops: mixed within the rows along with the first 3  -- small propotions – a diverse array of crops for self consumption or sale.</a:t>
            </a:r>
          </a:p>
          <a:p>
            <a:pPr marL="253999" indent="-302576">
              <a:lnSpc>
                <a:spcPct val="95000"/>
              </a:lnSpc>
              <a:buSzPts val="2300"/>
              <a:buFontTx/>
              <a:buAutoNum type="arabicPeriod"/>
              <a:defRPr sz="2300"/>
            </a:pPr>
            <a:r>
              <a:t>Additional crops</a:t>
            </a:r>
            <a:r>
              <a:rPr b="1"/>
              <a:t>: </a:t>
            </a:r>
            <a:r>
              <a:t>leafy vegetables, vegetables and others – very small niches mainly for household consumption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08;p48"/>
          <p:cNvSpPr txBox="1">
            <a:spLocks noGrp="1"/>
          </p:cNvSpPr>
          <p:nvPr>
            <p:ph type="title"/>
          </p:nvPr>
        </p:nvSpPr>
        <p:spPr>
          <a:xfrm>
            <a:off x="607218" y="285749"/>
            <a:ext cx="3850482" cy="982268"/>
          </a:xfrm>
          <a:prstGeom prst="rect">
            <a:avLst/>
          </a:prstGeom>
        </p:spPr>
        <p:txBody>
          <a:bodyPr/>
          <a:lstStyle>
            <a:lvl1pPr defTabSz="832104">
              <a:defRPr sz="3003" b="1"/>
            </a:lvl1pPr>
          </a:lstStyle>
          <a:p>
            <a:r>
              <a:t>Seeds of Navadhanya Cropping Systems</a:t>
            </a:r>
          </a:p>
        </p:txBody>
      </p:sp>
      <p:pic>
        <p:nvPicPr>
          <p:cNvPr id="366" name="Google Shape;309;p48" descr="Google Shape;309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30511"/>
            <a:ext cx="5750720" cy="326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Google Shape;310;p48" descr="Google Shape;310;p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6487" y="2062161"/>
            <a:ext cx="4126069" cy="2609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oogle Shape;311;p48" descr="Google Shape;311;p4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7925" y="214225"/>
            <a:ext cx="3983194" cy="2240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16;p49"/>
          <p:cNvSpPr/>
          <p:nvPr/>
        </p:nvSpPr>
        <p:spPr>
          <a:xfrm flipV="1">
            <a:off x="3385137" y="1113588"/>
            <a:ext cx="1" cy="1998223"/>
          </a:xfrm>
          <a:prstGeom prst="line">
            <a:avLst/>
          </a:prstGeom>
          <a:ln w="38100">
            <a:solidFill>
              <a:srgbClr val="4472C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80" name="Google Shape;317;p49"/>
          <p:cNvGrpSpPr/>
          <p:nvPr/>
        </p:nvGrpSpPr>
        <p:grpSpPr>
          <a:xfrm>
            <a:off x="4058944" y="2763170"/>
            <a:ext cx="2187244" cy="888699"/>
            <a:chOff x="0" y="0"/>
            <a:chExt cx="2187243" cy="888698"/>
          </a:xfrm>
        </p:grpSpPr>
        <p:sp>
          <p:nvSpPr>
            <p:cNvPr id="371" name="Google Shape;318;p49"/>
            <p:cNvSpPr/>
            <p:nvPr/>
          </p:nvSpPr>
          <p:spPr>
            <a:xfrm flipV="1">
              <a:off x="27002" y="0"/>
              <a:ext cx="2160242" cy="871097"/>
            </a:xfrm>
            <a:prstGeom prst="line">
              <a:avLst/>
            </a:prstGeom>
            <a:noFill/>
            <a:ln w="9525" cap="flat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2" name="Google Shape;319;p49"/>
            <p:cNvSpPr/>
            <p:nvPr/>
          </p:nvSpPr>
          <p:spPr>
            <a:xfrm>
              <a:off x="-1" y="820975"/>
              <a:ext cx="81010" cy="6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3" name="Google Shape;320;p49"/>
            <p:cNvSpPr/>
            <p:nvPr/>
          </p:nvSpPr>
          <p:spPr>
            <a:xfrm>
              <a:off x="297032" y="722221"/>
              <a:ext cx="81010" cy="6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4" name="Google Shape;321;p49"/>
            <p:cNvSpPr/>
            <p:nvPr/>
          </p:nvSpPr>
          <p:spPr>
            <a:xfrm>
              <a:off x="567062" y="606578"/>
              <a:ext cx="81010" cy="6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5" name="Google Shape;322;p49"/>
            <p:cNvSpPr/>
            <p:nvPr/>
          </p:nvSpPr>
          <p:spPr>
            <a:xfrm>
              <a:off x="864096" y="486053"/>
              <a:ext cx="81010" cy="6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6" name="Google Shape;323;p49"/>
            <p:cNvSpPr/>
            <p:nvPr/>
          </p:nvSpPr>
          <p:spPr>
            <a:xfrm>
              <a:off x="1134126" y="388927"/>
              <a:ext cx="81010" cy="6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7" name="Google Shape;324;p49"/>
            <p:cNvSpPr/>
            <p:nvPr/>
          </p:nvSpPr>
          <p:spPr>
            <a:xfrm>
              <a:off x="1431159" y="290173"/>
              <a:ext cx="81010" cy="6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8" name="Google Shape;325;p49"/>
            <p:cNvSpPr/>
            <p:nvPr/>
          </p:nvSpPr>
          <p:spPr>
            <a:xfrm>
              <a:off x="1701189" y="174530"/>
              <a:ext cx="81010" cy="6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9" name="Google Shape;326;p49"/>
            <p:cNvSpPr/>
            <p:nvPr/>
          </p:nvSpPr>
          <p:spPr>
            <a:xfrm>
              <a:off x="1998222" y="54005"/>
              <a:ext cx="81010" cy="6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422" name="Google Shape;327;p49"/>
          <p:cNvGrpSpPr/>
          <p:nvPr/>
        </p:nvGrpSpPr>
        <p:grpSpPr>
          <a:xfrm>
            <a:off x="3383869" y="1463995"/>
            <a:ext cx="3726224" cy="3569020"/>
            <a:chOff x="0" y="0"/>
            <a:chExt cx="3726223" cy="3569018"/>
          </a:xfrm>
        </p:grpSpPr>
        <p:sp>
          <p:nvSpPr>
            <p:cNvPr id="381" name="Google Shape;328;p49"/>
            <p:cNvSpPr/>
            <p:nvPr/>
          </p:nvSpPr>
          <p:spPr>
            <a:xfrm rot="2325301">
              <a:off x="310314" y="742652"/>
              <a:ext cx="3105597" cy="2083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660" y="0"/>
                  </a:lnTo>
                  <a:lnTo>
                    <a:pt x="21600" y="0"/>
                  </a:lnTo>
                  <a:lnTo>
                    <a:pt x="12940" y="21600"/>
                  </a:lnTo>
                  <a:close/>
                </a:path>
              </a:pathLst>
            </a:custGeom>
            <a:noFill/>
            <a:ln w="12700" cap="flat">
              <a:solidFill>
                <a:srgbClr val="31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391" name="Google Shape;329;p49"/>
            <p:cNvGrpSpPr/>
            <p:nvPr/>
          </p:nvGrpSpPr>
          <p:grpSpPr>
            <a:xfrm>
              <a:off x="243027" y="891731"/>
              <a:ext cx="2187243" cy="888701"/>
              <a:chOff x="0" y="0"/>
              <a:chExt cx="2187242" cy="888699"/>
            </a:xfrm>
          </p:grpSpPr>
          <p:sp>
            <p:nvSpPr>
              <p:cNvPr id="382" name="Google Shape;330;p49"/>
              <p:cNvSpPr/>
              <p:nvPr/>
            </p:nvSpPr>
            <p:spPr>
              <a:xfrm flipV="1">
                <a:off x="27003" y="0"/>
                <a:ext cx="2160240" cy="871098"/>
              </a:xfrm>
              <a:prstGeom prst="line">
                <a:avLst/>
              </a:prstGeom>
              <a:noFill/>
              <a:ln w="9525" cap="flat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83" name="Google Shape;331;p49"/>
              <p:cNvSpPr/>
              <p:nvPr/>
            </p:nvSpPr>
            <p:spPr>
              <a:xfrm>
                <a:off x="0" y="820975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4" name="Google Shape;332;p49"/>
              <p:cNvSpPr/>
              <p:nvPr/>
            </p:nvSpPr>
            <p:spPr>
              <a:xfrm>
                <a:off x="297033" y="722221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5" name="Google Shape;333;p49"/>
              <p:cNvSpPr/>
              <p:nvPr/>
            </p:nvSpPr>
            <p:spPr>
              <a:xfrm>
                <a:off x="567063" y="606578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6" name="Google Shape;334;p49"/>
              <p:cNvSpPr/>
              <p:nvPr/>
            </p:nvSpPr>
            <p:spPr>
              <a:xfrm>
                <a:off x="864096" y="486053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7" name="Google Shape;335;p49"/>
              <p:cNvSpPr/>
              <p:nvPr/>
            </p:nvSpPr>
            <p:spPr>
              <a:xfrm>
                <a:off x="1134126" y="388927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8" name="Google Shape;336;p49"/>
              <p:cNvSpPr/>
              <p:nvPr/>
            </p:nvSpPr>
            <p:spPr>
              <a:xfrm>
                <a:off x="1431159" y="290173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9" name="Google Shape;337;p49"/>
              <p:cNvSpPr/>
              <p:nvPr/>
            </p:nvSpPr>
            <p:spPr>
              <a:xfrm>
                <a:off x="1701189" y="174530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0" name="Google Shape;338;p49"/>
              <p:cNvSpPr/>
              <p:nvPr/>
            </p:nvSpPr>
            <p:spPr>
              <a:xfrm>
                <a:off x="1998222" y="54005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401" name="Google Shape;339;p49"/>
            <p:cNvGrpSpPr/>
            <p:nvPr/>
          </p:nvGrpSpPr>
          <p:grpSpPr>
            <a:xfrm>
              <a:off x="432048" y="1083151"/>
              <a:ext cx="2187243" cy="888700"/>
              <a:chOff x="0" y="0"/>
              <a:chExt cx="2187242" cy="888699"/>
            </a:xfrm>
          </p:grpSpPr>
          <p:sp>
            <p:nvSpPr>
              <p:cNvPr id="392" name="Google Shape;340;p49"/>
              <p:cNvSpPr/>
              <p:nvPr/>
            </p:nvSpPr>
            <p:spPr>
              <a:xfrm flipV="1">
                <a:off x="27003" y="0"/>
                <a:ext cx="2160240" cy="871098"/>
              </a:xfrm>
              <a:prstGeom prst="line">
                <a:avLst/>
              </a:prstGeom>
              <a:noFill/>
              <a:ln w="9525" cap="flat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3" name="Google Shape;341;p49"/>
              <p:cNvSpPr/>
              <p:nvPr/>
            </p:nvSpPr>
            <p:spPr>
              <a:xfrm>
                <a:off x="0" y="820975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4" name="Google Shape;342;p49"/>
              <p:cNvSpPr/>
              <p:nvPr/>
            </p:nvSpPr>
            <p:spPr>
              <a:xfrm>
                <a:off x="297033" y="722221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5" name="Google Shape;343;p49"/>
              <p:cNvSpPr/>
              <p:nvPr/>
            </p:nvSpPr>
            <p:spPr>
              <a:xfrm>
                <a:off x="567063" y="606578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6" name="Google Shape;344;p49"/>
              <p:cNvSpPr/>
              <p:nvPr/>
            </p:nvSpPr>
            <p:spPr>
              <a:xfrm>
                <a:off x="864096" y="486053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7" name="Google Shape;345;p49"/>
              <p:cNvSpPr/>
              <p:nvPr/>
            </p:nvSpPr>
            <p:spPr>
              <a:xfrm>
                <a:off x="1134126" y="388927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8" name="Google Shape;346;p49"/>
              <p:cNvSpPr/>
              <p:nvPr/>
            </p:nvSpPr>
            <p:spPr>
              <a:xfrm>
                <a:off x="1431159" y="290173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9" name="Google Shape;347;p49"/>
              <p:cNvSpPr/>
              <p:nvPr/>
            </p:nvSpPr>
            <p:spPr>
              <a:xfrm>
                <a:off x="1701189" y="174530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0" name="Google Shape;348;p49"/>
              <p:cNvSpPr/>
              <p:nvPr/>
            </p:nvSpPr>
            <p:spPr>
              <a:xfrm>
                <a:off x="1998222" y="54005"/>
                <a:ext cx="8101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411" name="Google Shape;349;p49"/>
            <p:cNvGrpSpPr/>
            <p:nvPr/>
          </p:nvGrpSpPr>
          <p:grpSpPr>
            <a:xfrm>
              <a:off x="810090" y="1485797"/>
              <a:ext cx="2338989" cy="888701"/>
              <a:chOff x="0" y="0"/>
              <a:chExt cx="2338988" cy="888699"/>
            </a:xfrm>
          </p:grpSpPr>
          <p:sp>
            <p:nvSpPr>
              <p:cNvPr id="402" name="Google Shape;350;p49"/>
              <p:cNvSpPr/>
              <p:nvPr/>
            </p:nvSpPr>
            <p:spPr>
              <a:xfrm flipV="1">
                <a:off x="28876" y="0"/>
                <a:ext cx="2310113" cy="871098"/>
              </a:xfrm>
              <a:prstGeom prst="line">
                <a:avLst/>
              </a:prstGeom>
              <a:noFill/>
              <a:ln w="9525" cap="flat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3" name="Google Shape;351;p49"/>
              <p:cNvSpPr/>
              <p:nvPr/>
            </p:nvSpPr>
            <p:spPr>
              <a:xfrm>
                <a:off x="-1" y="820975"/>
                <a:ext cx="8663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4" name="Google Shape;352;p49"/>
              <p:cNvSpPr/>
              <p:nvPr/>
            </p:nvSpPr>
            <p:spPr>
              <a:xfrm>
                <a:off x="317640" y="722221"/>
                <a:ext cx="8663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5" name="Google Shape;353;p49"/>
              <p:cNvSpPr/>
              <p:nvPr/>
            </p:nvSpPr>
            <p:spPr>
              <a:xfrm>
                <a:off x="606404" y="606578"/>
                <a:ext cx="8663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6" name="Google Shape;354;p49"/>
              <p:cNvSpPr/>
              <p:nvPr/>
            </p:nvSpPr>
            <p:spPr>
              <a:xfrm>
                <a:off x="924044" y="486053"/>
                <a:ext cx="8663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7" name="Google Shape;355;p49"/>
              <p:cNvSpPr/>
              <p:nvPr/>
            </p:nvSpPr>
            <p:spPr>
              <a:xfrm>
                <a:off x="1212808" y="388927"/>
                <a:ext cx="8663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8" name="Google Shape;356;p49"/>
              <p:cNvSpPr/>
              <p:nvPr/>
            </p:nvSpPr>
            <p:spPr>
              <a:xfrm>
                <a:off x="1530449" y="290173"/>
                <a:ext cx="8663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09" name="Google Shape;357;p49"/>
              <p:cNvSpPr/>
              <p:nvPr/>
            </p:nvSpPr>
            <p:spPr>
              <a:xfrm>
                <a:off x="1819213" y="174530"/>
                <a:ext cx="8663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0" name="Google Shape;358;p49"/>
              <p:cNvSpPr/>
              <p:nvPr/>
            </p:nvSpPr>
            <p:spPr>
              <a:xfrm>
                <a:off x="2136853" y="54005"/>
                <a:ext cx="86630" cy="67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421" name="Google Shape;359;p49"/>
            <p:cNvGrpSpPr/>
            <p:nvPr/>
          </p:nvGrpSpPr>
          <p:grpSpPr>
            <a:xfrm>
              <a:off x="1107123" y="1647815"/>
              <a:ext cx="2233249" cy="942707"/>
              <a:chOff x="0" y="0"/>
              <a:chExt cx="2233247" cy="942705"/>
            </a:xfrm>
          </p:grpSpPr>
          <p:sp>
            <p:nvSpPr>
              <p:cNvPr id="412" name="Google Shape;360;p49"/>
              <p:cNvSpPr/>
              <p:nvPr/>
            </p:nvSpPr>
            <p:spPr>
              <a:xfrm flipV="1">
                <a:off x="27571" y="0"/>
                <a:ext cx="2205677" cy="924034"/>
              </a:xfrm>
              <a:prstGeom prst="line">
                <a:avLst/>
              </a:prstGeom>
              <a:noFill/>
              <a:ln w="9525" cap="flat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3" name="Google Shape;361;p49"/>
              <p:cNvSpPr/>
              <p:nvPr/>
            </p:nvSpPr>
            <p:spPr>
              <a:xfrm>
                <a:off x="-1" y="870865"/>
                <a:ext cx="82713" cy="7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4" name="Google Shape;362;p49"/>
              <p:cNvSpPr/>
              <p:nvPr/>
            </p:nvSpPr>
            <p:spPr>
              <a:xfrm>
                <a:off x="303280" y="766110"/>
                <a:ext cx="82713" cy="7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5" name="Google Shape;363;p49"/>
              <p:cNvSpPr/>
              <p:nvPr/>
            </p:nvSpPr>
            <p:spPr>
              <a:xfrm>
                <a:off x="578990" y="643440"/>
                <a:ext cx="82713" cy="7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6" name="Google Shape;364;p49"/>
              <p:cNvSpPr/>
              <p:nvPr/>
            </p:nvSpPr>
            <p:spPr>
              <a:xfrm>
                <a:off x="882270" y="515591"/>
                <a:ext cx="82713" cy="7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7" name="Google Shape;365;p49"/>
              <p:cNvSpPr/>
              <p:nvPr/>
            </p:nvSpPr>
            <p:spPr>
              <a:xfrm>
                <a:off x="1157980" y="412562"/>
                <a:ext cx="82713" cy="7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8" name="Google Shape;366;p49"/>
              <p:cNvSpPr/>
              <p:nvPr/>
            </p:nvSpPr>
            <p:spPr>
              <a:xfrm>
                <a:off x="1461261" y="307807"/>
                <a:ext cx="82713" cy="7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19" name="Google Shape;367;p49"/>
              <p:cNvSpPr/>
              <p:nvPr/>
            </p:nvSpPr>
            <p:spPr>
              <a:xfrm>
                <a:off x="1736970" y="185137"/>
                <a:ext cx="82713" cy="7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20" name="Google Shape;368;p49"/>
              <p:cNvSpPr/>
              <p:nvPr/>
            </p:nvSpPr>
            <p:spPr>
              <a:xfrm>
                <a:off x="2040251" y="57287"/>
                <a:ext cx="82713" cy="7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0"/>
                    </a:lnTo>
                    <a:lnTo>
                      <a:pt x="21600" y="1080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>
                <a:solidFill>
                  <a:srgbClr val="31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pic>
        <p:nvPicPr>
          <p:cNvPr id="423" name="Google Shape;371;p49" descr="Google Shape;371;p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041980" y="1818774"/>
            <a:ext cx="2271714" cy="412067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Google Shape;372;p49"/>
          <p:cNvSpPr/>
          <p:nvPr/>
        </p:nvSpPr>
        <p:spPr>
          <a:xfrm rot="20740695">
            <a:off x="3361190" y="771656"/>
            <a:ext cx="3942439" cy="116628"/>
          </a:xfrm>
          <a:prstGeom prst="rect">
            <a:avLst/>
          </a:prstGeom>
          <a:solidFill>
            <a:srgbClr val="C4E0B2"/>
          </a:solidFill>
          <a:ln w="12700">
            <a:solidFill>
              <a:srgbClr val="A8D08C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5" name="Google Shape;373;p49"/>
          <p:cNvSpPr txBox="1"/>
          <p:nvPr/>
        </p:nvSpPr>
        <p:spPr>
          <a:xfrm rot="20736013">
            <a:off x="3407114" y="880309"/>
            <a:ext cx="4050451" cy="37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May     June    july   Aug   Sept  Oct  Nov  Dec   Jan  Feb  Mar  Aprl</a:t>
            </a:r>
          </a:p>
        </p:txBody>
      </p:sp>
      <p:sp>
        <p:nvSpPr>
          <p:cNvPr id="426" name="Google Shape;374;p49"/>
          <p:cNvSpPr txBox="1"/>
          <p:nvPr/>
        </p:nvSpPr>
        <p:spPr>
          <a:xfrm rot="20353671">
            <a:off x="4098518" y="2256073"/>
            <a:ext cx="1315172" cy="27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Length</a:t>
            </a:r>
          </a:p>
        </p:txBody>
      </p:sp>
      <p:sp>
        <p:nvSpPr>
          <p:cNvPr id="427" name="Google Shape;375;p49"/>
          <p:cNvSpPr txBox="1"/>
          <p:nvPr/>
        </p:nvSpPr>
        <p:spPr>
          <a:xfrm rot="2370904">
            <a:off x="3187005" y="3583861"/>
            <a:ext cx="1315172" cy="27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Width</a:t>
            </a:r>
          </a:p>
        </p:txBody>
      </p:sp>
      <p:sp>
        <p:nvSpPr>
          <p:cNvPr id="428" name="Google Shape;376;p49"/>
          <p:cNvSpPr txBox="1"/>
          <p:nvPr/>
        </p:nvSpPr>
        <p:spPr>
          <a:xfrm rot="16200000">
            <a:off x="2966687" y="2066810"/>
            <a:ext cx="1315172" cy="27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Height</a:t>
            </a:r>
          </a:p>
        </p:txBody>
      </p:sp>
      <p:sp>
        <p:nvSpPr>
          <p:cNvPr id="429" name="Google Shape;377;p49"/>
          <p:cNvSpPr txBox="1"/>
          <p:nvPr/>
        </p:nvSpPr>
        <p:spPr>
          <a:xfrm rot="20943303">
            <a:off x="4734355" y="1169593"/>
            <a:ext cx="1315172" cy="27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Time</a:t>
            </a:r>
          </a:p>
        </p:txBody>
      </p:sp>
      <p:sp>
        <p:nvSpPr>
          <p:cNvPr id="430" name="Google Shape;378;p49"/>
          <p:cNvSpPr txBox="1"/>
          <p:nvPr/>
        </p:nvSpPr>
        <p:spPr>
          <a:xfrm>
            <a:off x="5886451" y="4057649"/>
            <a:ext cx="1485901" cy="47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  x   E   x   D  x M</a:t>
            </a:r>
          </a:p>
        </p:txBody>
      </p:sp>
      <p:sp>
        <p:nvSpPr>
          <p:cNvPr id="431" name="Google Shape;379;p49"/>
          <p:cNvSpPr txBox="1"/>
          <p:nvPr/>
        </p:nvSpPr>
        <p:spPr>
          <a:xfrm>
            <a:off x="2971800" y="4543337"/>
            <a:ext cx="4114800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Genetics x Environment x </a:t>
            </a:r>
            <a:r>
              <a:rPr sz="2100" b="1"/>
              <a:t>Design</a:t>
            </a:r>
            <a:r>
              <a:rPr sz="2100"/>
              <a:t> </a:t>
            </a:r>
            <a:r>
              <a:t>x Management</a:t>
            </a:r>
          </a:p>
        </p:txBody>
      </p:sp>
      <p:sp>
        <p:nvSpPr>
          <p:cNvPr id="432" name="Google Shape;380;p49"/>
          <p:cNvSpPr txBox="1"/>
          <p:nvPr/>
        </p:nvSpPr>
        <p:spPr>
          <a:xfrm>
            <a:off x="1143000" y="-171450"/>
            <a:ext cx="4457700" cy="108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defRPr sz="4500" b="1">
                <a:latin typeface="Calibri"/>
                <a:ea typeface="Calibri"/>
                <a:cs typeface="Calibri"/>
                <a:sym typeface="Calibri"/>
              </a:defRPr>
            </a:pPr>
            <a:r>
              <a:t>4</a:t>
            </a:r>
            <a:r>
              <a:rPr b="0"/>
              <a:t> </a:t>
            </a:r>
            <a:r>
              <a:rPr sz="2400" b="0"/>
              <a:t>Dimensional Agriculture Design</a:t>
            </a:r>
          </a:p>
        </p:txBody>
      </p:sp>
      <p:sp>
        <p:nvSpPr>
          <p:cNvPr id="433" name="Google Shape;381;p49"/>
          <p:cNvSpPr txBox="1"/>
          <p:nvPr/>
        </p:nvSpPr>
        <p:spPr>
          <a:xfrm>
            <a:off x="1257300" y="571499"/>
            <a:ext cx="2114550" cy="43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21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నవధాన్య </a:t>
            </a:r>
          </a:p>
        </p:txBody>
      </p:sp>
      <p:sp>
        <p:nvSpPr>
          <p:cNvPr id="434" name="Google Shape;382;p49"/>
          <p:cNvSpPr txBox="1"/>
          <p:nvPr/>
        </p:nvSpPr>
        <p:spPr>
          <a:xfrm>
            <a:off x="1257300" y="3200399"/>
            <a:ext cx="1028700" cy="77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5 to 10 crops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387;p50"/>
          <p:cNvSpPr txBox="1">
            <a:spLocks noGrp="1"/>
          </p:cNvSpPr>
          <p:nvPr>
            <p:ph type="title"/>
          </p:nvPr>
        </p:nvSpPr>
        <p:spPr>
          <a:xfrm>
            <a:off x="1143000" y="228600"/>
            <a:ext cx="6858000" cy="308372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defTabSz="621791">
              <a:defRPr sz="1632" b="1"/>
            </a:lvl1pPr>
          </a:lstStyle>
          <a:p>
            <a:r>
              <a:t>Comparative Net Returns of Navadhanya</a:t>
            </a:r>
          </a:p>
        </p:txBody>
      </p:sp>
      <p:pic>
        <p:nvPicPr>
          <p:cNvPr id="437" name="Google Shape;388;p50" descr="Google Shape;388;p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514350"/>
            <a:ext cx="6229350" cy="4457700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Google Shape;389;p50"/>
          <p:cNvSpPr txBox="1"/>
          <p:nvPr/>
        </p:nvSpPr>
        <p:spPr>
          <a:xfrm>
            <a:off x="6915150" y="1028700"/>
            <a:ext cx="857250" cy="281910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నవధాన్య </a:t>
            </a:r>
          </a:p>
        </p:txBody>
      </p:sp>
      <p:sp>
        <p:nvSpPr>
          <p:cNvPr id="439" name="Google Shape;390;p50"/>
          <p:cNvSpPr txBox="1"/>
          <p:nvPr/>
        </p:nvSpPr>
        <p:spPr>
          <a:xfrm>
            <a:off x="5257800" y="2343150"/>
            <a:ext cx="857250" cy="281911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నవధాన్య </a:t>
            </a:r>
          </a:p>
        </p:txBody>
      </p:sp>
      <p:sp>
        <p:nvSpPr>
          <p:cNvPr id="440" name="Google Shape;391;p50"/>
          <p:cNvSpPr txBox="1"/>
          <p:nvPr/>
        </p:nvSpPr>
        <p:spPr>
          <a:xfrm>
            <a:off x="4572000" y="4800599"/>
            <a:ext cx="2400300" cy="27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Net Returns  Rs. per acre</a:t>
            </a:r>
          </a:p>
        </p:txBody>
      </p:sp>
      <p:sp>
        <p:nvSpPr>
          <p:cNvPr id="441" name="Google Shape;392;p50"/>
          <p:cNvSpPr txBox="1"/>
          <p:nvPr/>
        </p:nvSpPr>
        <p:spPr>
          <a:xfrm>
            <a:off x="6000750" y="1657351"/>
            <a:ext cx="1600200" cy="47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With protective irrigation</a:t>
            </a:r>
          </a:p>
        </p:txBody>
      </p:sp>
      <p:sp>
        <p:nvSpPr>
          <p:cNvPr id="442" name="Google Shape;393;p50"/>
          <p:cNvSpPr txBox="1"/>
          <p:nvPr/>
        </p:nvSpPr>
        <p:spPr>
          <a:xfrm>
            <a:off x="6915150" y="1314450"/>
            <a:ext cx="1085850" cy="246351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+ prot Irrign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398;p51" descr="Google Shape;398;p5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867" y="107139"/>
            <a:ext cx="3696918" cy="2558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Google Shape;399;p51" descr="Google Shape;399;p5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5676" y="107139"/>
            <a:ext cx="2428014" cy="302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Google Shape;400;p51" descr="Google Shape;400;p5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0867" y="2196700"/>
            <a:ext cx="3696918" cy="2772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Google Shape;401;p51" descr="Google Shape;401;p5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68521" y="3053957"/>
            <a:ext cx="2584453" cy="193834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Google Shape;402;p51"/>
          <p:cNvSpPr txBox="1"/>
          <p:nvPr/>
        </p:nvSpPr>
        <p:spPr>
          <a:xfrm>
            <a:off x="100012" y="1371599"/>
            <a:ext cx="1150122" cy="109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23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Poshan Gardens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07;p52" descr="Google Shape;407;p52"/>
          <p:cNvPicPr>
            <a:picLocks noChangeAspect="1"/>
          </p:cNvPicPr>
          <p:nvPr/>
        </p:nvPicPr>
        <p:blipFill>
          <a:blip r:embed="rId2">
            <a:extLst/>
          </a:blip>
          <a:srcRect b="8045"/>
          <a:stretch>
            <a:fillRect/>
          </a:stretch>
        </p:blipFill>
        <p:spPr>
          <a:xfrm>
            <a:off x="202842" y="685801"/>
            <a:ext cx="8702900" cy="4250028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Google Shape;408;p52"/>
          <p:cNvSpPr txBox="1"/>
          <p:nvPr/>
        </p:nvSpPr>
        <p:spPr>
          <a:xfrm>
            <a:off x="1428649" y="107583"/>
            <a:ext cx="6251285" cy="450594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 anchor="ctr">
            <a:normAutofit/>
          </a:bodyPr>
          <a:lstStyle>
            <a:lvl1pPr defTabSz="850391">
              <a:lnSpc>
                <a:spcPct val="81000"/>
              </a:lnSpc>
              <a:defRPr sz="2511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Poshan Garden- Layout for 1 cent of land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3" name="Google Shape;413;p53"/>
          <p:cNvGraphicFramePr/>
          <p:nvPr/>
        </p:nvGraphicFramePr>
        <p:xfrm>
          <a:off x="137875" y="683417"/>
          <a:ext cx="8757998" cy="445574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5500"/>
                <a:gridCol w="1332525"/>
                <a:gridCol w="358575"/>
                <a:gridCol w="389075"/>
                <a:gridCol w="406875"/>
                <a:gridCol w="589975"/>
                <a:gridCol w="589975"/>
                <a:gridCol w="396700"/>
                <a:gridCol w="389075"/>
                <a:gridCol w="406875"/>
                <a:gridCol w="389075"/>
                <a:gridCol w="406875"/>
                <a:gridCol w="386525"/>
                <a:gridCol w="396700"/>
                <a:gridCol w="417049"/>
                <a:gridCol w="417049"/>
                <a:gridCol w="386525"/>
                <a:gridCol w="386525"/>
                <a:gridCol w="386525"/>
              </a:tblGrid>
              <a:tr h="64822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Sl.No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 of plants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Rows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of plants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Units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Yeild per plant (Kgs/bundels)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Yeild (Kgs/Bundels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1st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2nd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3rd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4th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5th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6th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7th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8th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9th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10th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11th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12th Month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Vegitables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Tomato (టమోటా 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126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Cluster bean (గోరు చిక్కుడు)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84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Brinjal ( వంగ 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126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Chilly (మిరప) 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1.5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31.5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Okra ( బెండ) 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168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Tubers//manioc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Radish (ముల్లంగి)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0.15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9.3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Onion  (ఉల్లిపాయలు)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Carrot (క్యారెట్ 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Potato (బంగాళదుంప)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 Leafy 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Lettuce (పాలకూర 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Bundal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1240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Coriander (కొత్తిమీర)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Bundal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Asparagus ( తోటకూర)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Bundal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6200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Fenugreek (మెంతికూర)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Bundal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124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Mint (పోదీన)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Bundal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3720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Creepers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Bitter Gourd (కాకర)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105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Ridge gourd (బీర)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Cucumber (కీర దోస)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168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Fruit plants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160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Drumstic 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Kgs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6050" marR="6050" marT="6050" marB="60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454" name="Google Shape;414;p53"/>
          <p:cNvSpPr txBox="1">
            <a:spLocks noGrp="1"/>
          </p:cNvSpPr>
          <p:nvPr>
            <p:ph type="title"/>
          </p:nvPr>
        </p:nvSpPr>
        <p:spPr>
          <a:xfrm>
            <a:off x="1537215" y="90322"/>
            <a:ext cx="6251284" cy="450594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defTabSz="813816">
              <a:defRPr sz="2581" b="1">
                <a:solidFill>
                  <a:srgbClr val="FFFFFF"/>
                </a:solidFill>
              </a:defRPr>
            </a:lvl1pPr>
          </a:lstStyle>
          <a:p>
            <a:r>
              <a:t>Yield Estimation for 1 cent of land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19;p54" descr="Google Shape;419;p5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9157" y="79957"/>
            <a:ext cx="3214711" cy="2670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Google Shape;420;p54" descr="Google Shape;420;p5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008" y="2732485"/>
            <a:ext cx="3353992" cy="2357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Google Shape;421;p54" descr="Google Shape;421;p5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9157" y="2786064"/>
            <a:ext cx="3214711" cy="2303858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Google Shape;422;p54"/>
          <p:cNvSpPr txBox="1"/>
          <p:nvPr/>
        </p:nvSpPr>
        <p:spPr>
          <a:xfrm>
            <a:off x="2411759" y="4731989"/>
            <a:ext cx="2160241" cy="47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Veggies from Kitchen Garden </a:t>
            </a:r>
          </a:p>
        </p:txBody>
      </p:sp>
      <p:pic>
        <p:nvPicPr>
          <p:cNvPr id="460" name="Google Shape;423;p54" descr="Google Shape;423;p5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5348" y="53577"/>
            <a:ext cx="3296654" cy="2625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148;p28"/>
          <p:cNvSpPr txBox="1">
            <a:spLocks noGrp="1"/>
          </p:cNvSpPr>
          <p:nvPr>
            <p:ph type="body" idx="1"/>
          </p:nvPr>
        </p:nvSpPr>
        <p:spPr>
          <a:xfrm>
            <a:off x="385424" y="345550"/>
            <a:ext cx="8532602" cy="4585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</p:txBody>
      </p:sp>
      <p:pic>
        <p:nvPicPr>
          <p:cNvPr id="230" name="Google Shape;149;p28" descr="Google Shape;149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600" y="-179425"/>
            <a:ext cx="8333252" cy="5322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28;p55"/>
          <p:cNvSpPr txBox="1">
            <a:spLocks noGrp="1"/>
          </p:cNvSpPr>
          <p:nvPr>
            <p:ph type="title"/>
          </p:nvPr>
        </p:nvSpPr>
        <p:spPr>
          <a:xfrm>
            <a:off x="764381" y="1593055"/>
            <a:ext cx="7886701" cy="978695"/>
          </a:xfrm>
          <a:prstGeom prst="rect">
            <a:avLst/>
          </a:prstGeom>
        </p:spPr>
        <p:txBody>
          <a:bodyPr/>
          <a:lstStyle>
            <a:lvl1pPr algn="ctr" defTabSz="850391">
              <a:defRPr sz="3348" b="1"/>
            </a:lvl1pPr>
          </a:lstStyle>
          <a:p>
            <a:r>
              <a:t>Bringing Diversification in the Tomato crop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33;p56" descr="Google Shape;433;p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568" y="108923"/>
            <a:ext cx="3153469" cy="2996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34;p56" descr="Google Shape;434;p5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9048" y="137498"/>
            <a:ext cx="2936028" cy="2967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35;p56" descr="Google Shape;435;p5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5087" y="137498"/>
            <a:ext cx="2550319" cy="2914508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Google Shape;436;p56"/>
          <p:cNvSpPr/>
          <p:nvPr/>
        </p:nvSpPr>
        <p:spPr>
          <a:xfrm>
            <a:off x="0" y="0"/>
            <a:ext cx="9144001" cy="514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218" y="388"/>
                </a:moveTo>
                <a:lnTo>
                  <a:pt x="218" y="21212"/>
                </a:lnTo>
                <a:lnTo>
                  <a:pt x="21382" y="21212"/>
                </a:lnTo>
                <a:lnTo>
                  <a:pt x="21382" y="388"/>
                </a:lnTo>
                <a:close/>
              </a:path>
            </a:pathLst>
          </a:custGeom>
          <a:solidFill>
            <a:srgbClr val="FFC000"/>
          </a:solidFill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70" name="Google Shape;437;p56"/>
          <p:cNvGrpSpPr/>
          <p:nvPr/>
        </p:nvGrpSpPr>
        <p:grpSpPr>
          <a:xfrm>
            <a:off x="125568" y="3251291"/>
            <a:ext cx="2601534" cy="277000"/>
            <a:chOff x="0" y="0"/>
            <a:chExt cx="2601532" cy="276999"/>
          </a:xfrm>
        </p:grpSpPr>
        <p:sp>
          <p:nvSpPr>
            <p:cNvPr id="468" name="Rectangle"/>
            <p:cNvSpPr/>
            <p:nvPr/>
          </p:nvSpPr>
          <p:spPr>
            <a:xfrm>
              <a:off x="-1" y="-1"/>
              <a:ext cx="2601534" cy="277001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100"/>
              </a:pPr>
              <a:endParaRPr/>
            </a:p>
          </p:txBody>
        </p:sp>
        <p:sp>
          <p:nvSpPr>
            <p:cNvPr id="469" name="Model-1:Mixed Inter Cropping"/>
            <p:cNvSpPr txBox="1"/>
            <p:nvPr/>
          </p:nvSpPr>
          <p:spPr>
            <a:xfrm>
              <a:off x="-1" y="-1"/>
              <a:ext cx="2601534" cy="271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Model-1:Mixed Inter Cropping </a:t>
              </a:r>
            </a:p>
          </p:txBody>
        </p:sp>
      </p:grpSp>
      <p:grpSp>
        <p:nvGrpSpPr>
          <p:cNvPr id="473" name="Google Shape;438;p56"/>
          <p:cNvGrpSpPr/>
          <p:nvPr/>
        </p:nvGrpSpPr>
        <p:grpSpPr>
          <a:xfrm>
            <a:off x="3334015" y="3237098"/>
            <a:ext cx="2601533" cy="277000"/>
            <a:chOff x="0" y="0"/>
            <a:chExt cx="2601532" cy="276999"/>
          </a:xfrm>
        </p:grpSpPr>
        <p:sp>
          <p:nvSpPr>
            <p:cNvPr id="471" name="Rectangle"/>
            <p:cNvSpPr/>
            <p:nvPr/>
          </p:nvSpPr>
          <p:spPr>
            <a:xfrm>
              <a:off x="-1" y="-1"/>
              <a:ext cx="2601534" cy="277001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100"/>
              </a:pPr>
              <a:endParaRPr/>
            </a:p>
          </p:txBody>
        </p:sp>
        <p:sp>
          <p:nvSpPr>
            <p:cNvPr id="472" name="Model-2:Row Inter Cropping"/>
            <p:cNvSpPr txBox="1"/>
            <p:nvPr/>
          </p:nvSpPr>
          <p:spPr>
            <a:xfrm>
              <a:off x="-1" y="-1"/>
              <a:ext cx="2601534" cy="271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Model-2:Row Inter Cropping  </a:t>
              </a:r>
            </a:p>
          </p:txBody>
        </p:sp>
      </p:grpSp>
      <p:grpSp>
        <p:nvGrpSpPr>
          <p:cNvPr id="476" name="Google Shape;439;p56"/>
          <p:cNvGrpSpPr/>
          <p:nvPr/>
        </p:nvGrpSpPr>
        <p:grpSpPr>
          <a:xfrm>
            <a:off x="6239007" y="3251291"/>
            <a:ext cx="2601533" cy="474951"/>
            <a:chOff x="0" y="0"/>
            <a:chExt cx="2601532" cy="474949"/>
          </a:xfrm>
        </p:grpSpPr>
        <p:sp>
          <p:nvSpPr>
            <p:cNvPr id="474" name="Rectangle"/>
            <p:cNvSpPr/>
            <p:nvPr/>
          </p:nvSpPr>
          <p:spPr>
            <a:xfrm>
              <a:off x="0" y="0"/>
              <a:ext cx="2601533" cy="277000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100"/>
              </a:pPr>
              <a:endParaRPr/>
            </a:p>
          </p:txBody>
        </p:sp>
        <p:sp>
          <p:nvSpPr>
            <p:cNvPr id="475" name="Model-3:Multi Crops Continuation"/>
            <p:cNvSpPr txBox="1"/>
            <p:nvPr/>
          </p:nvSpPr>
          <p:spPr>
            <a:xfrm>
              <a:off x="0" y="0"/>
              <a:ext cx="2601533" cy="474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Model-3:Multi Crops Continuation  </a:t>
              </a:r>
            </a:p>
          </p:txBody>
        </p:sp>
      </p:grpSp>
      <p:grpSp>
        <p:nvGrpSpPr>
          <p:cNvPr id="479" name="Google Shape;440;p56"/>
          <p:cNvGrpSpPr/>
          <p:nvPr/>
        </p:nvGrpSpPr>
        <p:grpSpPr>
          <a:xfrm>
            <a:off x="125568" y="3621006"/>
            <a:ext cx="2975829" cy="1384995"/>
            <a:chOff x="0" y="0"/>
            <a:chExt cx="2975827" cy="1384994"/>
          </a:xfrm>
        </p:grpSpPr>
        <p:sp>
          <p:nvSpPr>
            <p:cNvPr id="477" name="Rectangle"/>
            <p:cNvSpPr/>
            <p:nvPr/>
          </p:nvSpPr>
          <p:spPr>
            <a:xfrm>
              <a:off x="-1" y="-1"/>
              <a:ext cx="2975829" cy="1384996"/>
            </a:xfrm>
            <a:prstGeom prst="rect">
              <a:avLst/>
            </a:prstGeom>
            <a:solidFill>
              <a:srgbClr val="E7E6E6"/>
            </a:solidFill>
            <a:ln w="38100" cap="flat">
              <a:solidFill>
                <a:srgbClr val="FFD9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defRPr sz="1100"/>
              </a:pPr>
              <a:endParaRPr/>
            </a:p>
          </p:txBody>
        </p:sp>
        <p:sp>
          <p:nvSpPr>
            <p:cNvPr id="478" name="Tomato planting in the middle portion of the bed.15day after the leafy vegetables and vegetables are planting in the same beds(Side slops) with a distance of 45 cm. The creeper variety seeds are planting around the fields. In this way vegetables and leafy vegetables are planting 2 times till the end of the main crop."/>
            <p:cNvSpPr txBox="1"/>
            <p:nvPr/>
          </p:nvSpPr>
          <p:spPr>
            <a:xfrm>
              <a:off x="-1" y="-1"/>
              <a:ext cx="2975829" cy="1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algn="just">
                <a:defRPr sz="1200" b="1" i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Tomato planting in the middle portion of the bed.15day after the leafy vegetables and vegetables are planting in the same beds(Side slops) with a distance of 45 cm. The creeper variety seeds are planting around the fields. In this way vegetables and leafy vegetables are planting 2 times till the end of the main crop</a:t>
              </a:r>
              <a:r>
                <a:rPr sz="1400" b="0"/>
                <a:t>. </a:t>
              </a:r>
            </a:p>
          </p:txBody>
        </p:sp>
      </p:grpSp>
      <p:grpSp>
        <p:nvGrpSpPr>
          <p:cNvPr id="482" name="Google Shape;441;p56"/>
          <p:cNvGrpSpPr/>
          <p:nvPr/>
        </p:nvGrpSpPr>
        <p:grpSpPr>
          <a:xfrm>
            <a:off x="3209251" y="3612624"/>
            <a:ext cx="2851063" cy="1384995"/>
            <a:chOff x="0" y="0"/>
            <a:chExt cx="2851061" cy="1384994"/>
          </a:xfrm>
        </p:grpSpPr>
        <p:sp>
          <p:nvSpPr>
            <p:cNvPr id="480" name="Rectangle"/>
            <p:cNvSpPr/>
            <p:nvPr/>
          </p:nvSpPr>
          <p:spPr>
            <a:xfrm>
              <a:off x="-1" y="-1"/>
              <a:ext cx="2851063" cy="1384996"/>
            </a:xfrm>
            <a:prstGeom prst="rect">
              <a:avLst/>
            </a:prstGeom>
            <a:solidFill>
              <a:srgbClr val="E7E6E6"/>
            </a:solidFill>
            <a:ln w="38100" cap="flat">
              <a:solidFill>
                <a:srgbClr val="FFD9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defRPr sz="1100"/>
              </a:pPr>
              <a:endParaRPr/>
            </a:p>
          </p:txBody>
        </p:sp>
        <p:sp>
          <p:nvSpPr>
            <p:cNvPr id="481" name="As usual, the tomato is the main crop, but in this model, the tomato crop is grown in a row and next row the vegetable, leafy Vegetable crops growing simultaneously. and planting creeper varieties around the field."/>
            <p:cNvSpPr txBox="1"/>
            <p:nvPr/>
          </p:nvSpPr>
          <p:spPr>
            <a:xfrm>
              <a:off x="-1" y="-1"/>
              <a:ext cx="2851063" cy="1289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algn="just">
                <a:defRPr b="1" i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As usual, the tomato is the main crop, but in this model, the tomato crop is grown in a row and next row the vegetable, leafy Vegetable crops growing simultaneously. and planting creeper varieties around the field.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</p:grpSp>
      <p:grpSp>
        <p:nvGrpSpPr>
          <p:cNvPr id="485" name="Google Shape;442;p56"/>
          <p:cNvGrpSpPr/>
          <p:nvPr/>
        </p:nvGrpSpPr>
        <p:grpSpPr>
          <a:xfrm>
            <a:off x="6176626" y="3628471"/>
            <a:ext cx="2851062" cy="1315746"/>
            <a:chOff x="0" y="0"/>
            <a:chExt cx="2851061" cy="1315744"/>
          </a:xfrm>
        </p:grpSpPr>
        <p:sp>
          <p:nvSpPr>
            <p:cNvPr id="483" name="Rectangle"/>
            <p:cNvSpPr/>
            <p:nvPr/>
          </p:nvSpPr>
          <p:spPr>
            <a:xfrm>
              <a:off x="-1" y="0"/>
              <a:ext cx="2851063" cy="1315745"/>
            </a:xfrm>
            <a:prstGeom prst="rect">
              <a:avLst/>
            </a:prstGeom>
            <a:solidFill>
              <a:srgbClr val="E7E6E6"/>
            </a:solidFill>
            <a:ln w="38100" cap="flat">
              <a:solidFill>
                <a:srgbClr val="FFD9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defRPr sz="1100"/>
              </a:pPr>
              <a:endParaRPr/>
            </a:p>
          </p:txBody>
        </p:sp>
        <p:sp>
          <p:nvSpPr>
            <p:cNvPr id="484" name="The main crop is tomato, more than 5 varieties of vegetables, leafy vegetables are growing throughout the year and creeper varieties are growing as a continuation crop in the existing staking before tomato get uprooted"/>
            <p:cNvSpPr txBox="1"/>
            <p:nvPr/>
          </p:nvSpPr>
          <p:spPr>
            <a:xfrm>
              <a:off x="-1" y="0"/>
              <a:ext cx="2851063" cy="1287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>
              <a:lvl1pPr algn="just">
                <a:defRPr b="1" i="1"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The main crop is tomato, more than 5 varieties of vegetables, leafy vegetables are growing throughout the year and creeper varieties are growing as a continuation crop in the existing staking before tomato get uprooted</a:t>
              </a:r>
            </a:p>
          </p:txBody>
        </p:sp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47;p57"/>
          <p:cNvSpPr txBox="1">
            <a:spLocks noGrp="1"/>
          </p:cNvSpPr>
          <p:nvPr>
            <p:ph type="body" idx="1"/>
          </p:nvPr>
        </p:nvSpPr>
        <p:spPr>
          <a:xfrm>
            <a:off x="44040" y="0"/>
            <a:ext cx="5217173" cy="5143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pPr marL="177800" indent="-180815">
              <a:spcBef>
                <a:spcPts val="0"/>
              </a:spcBef>
              <a:buSzPct val="100000"/>
              <a:defRPr sz="2000"/>
            </a:pPr>
            <a:r>
              <a:t>Main crop: Tomato</a:t>
            </a:r>
          </a:p>
          <a:p>
            <a:pPr marL="50800" indent="76200">
              <a:buSzTx/>
              <a:buNone/>
              <a:defRPr sz="2000"/>
            </a:pPr>
            <a:endParaRPr/>
          </a:p>
          <a:p>
            <a:pPr marL="50800" indent="76200">
              <a:buSzTx/>
              <a:buNone/>
              <a:defRPr sz="2000"/>
            </a:pPr>
            <a:endParaRPr/>
          </a:p>
          <a:p>
            <a:pPr marL="177800" indent="-175260">
              <a:buSzPct val="100000"/>
              <a:defRPr sz="1500" b="1"/>
            </a:pPr>
            <a:r>
              <a:t>Leafy vegetables: Palak,Coriander</a:t>
            </a:r>
            <a:endParaRPr sz="2000"/>
          </a:p>
          <a:p>
            <a:pPr marL="76200" indent="25400">
              <a:buSzTx/>
              <a:buNone/>
              <a:defRPr sz="2000"/>
            </a:pPr>
            <a:endParaRPr sz="1600" b="1"/>
          </a:p>
          <a:p>
            <a:pPr marL="76200" indent="25400">
              <a:buSzTx/>
              <a:buNone/>
              <a:defRPr sz="2000"/>
            </a:pPr>
            <a:endParaRPr sz="1600" b="1"/>
          </a:p>
          <a:p>
            <a:pPr marL="76200" indent="25400">
              <a:buSzTx/>
              <a:buNone/>
              <a:defRPr sz="2000"/>
            </a:pPr>
            <a:endParaRPr sz="1600" b="1"/>
          </a:p>
          <a:p>
            <a:pPr marL="76200" indent="25400">
              <a:buSzTx/>
              <a:buNone/>
              <a:defRPr sz="2000"/>
            </a:pPr>
            <a:endParaRPr sz="1600" b="1"/>
          </a:p>
          <a:p>
            <a:pPr marL="76200" indent="25400">
              <a:buSzTx/>
              <a:buNone/>
              <a:defRPr sz="2000"/>
            </a:pPr>
            <a:endParaRPr sz="1600" b="1"/>
          </a:p>
          <a:p>
            <a:pPr marL="177800" indent="-175260">
              <a:buSzPct val="100000"/>
              <a:defRPr sz="1500" b="1"/>
            </a:pPr>
            <a:r>
              <a:t>Vegetables: Chilly, Brinjal, Cluster beans</a:t>
            </a:r>
          </a:p>
        </p:txBody>
      </p:sp>
      <p:pic>
        <p:nvPicPr>
          <p:cNvPr id="488" name="Google Shape;448;p57" descr="Google Shape;448;p5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3191" y="45972"/>
            <a:ext cx="2113607" cy="1286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Google Shape;449;p57" descr="Google Shape;449;p5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120" y="1362112"/>
            <a:ext cx="2100588" cy="1575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Google Shape;450;p57" descr="Google Shape;450;p5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07017" y="1362111"/>
            <a:ext cx="2113607" cy="157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Google Shape;451;p57" descr="Google Shape;451;p5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766" y="3172542"/>
            <a:ext cx="2337020" cy="1752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Google Shape;452;p57" descr="Google Shape;452;p5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64341" y="3172542"/>
            <a:ext cx="2267479" cy="1752765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Google Shape;453;p57"/>
          <p:cNvSpPr txBox="1"/>
          <p:nvPr/>
        </p:nvSpPr>
        <p:spPr>
          <a:xfrm>
            <a:off x="5338324" y="13320"/>
            <a:ext cx="3811081" cy="513018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>
            <a:lvl1pPr marL="177800" indent="-180815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Creepers: </a:t>
            </a:r>
          </a:p>
        </p:txBody>
      </p:sp>
      <p:pic>
        <p:nvPicPr>
          <p:cNvPr id="494" name="Google Shape;454;p57" descr="Google Shape;454;p5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10518" y="2648598"/>
            <a:ext cx="3033482" cy="2288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Google Shape;455;p57" descr="Google Shape;455;p5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10518" y="385699"/>
            <a:ext cx="3033482" cy="2309871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Google Shape;456;p57"/>
          <p:cNvSpPr/>
          <p:nvPr/>
        </p:nvSpPr>
        <p:spPr>
          <a:xfrm>
            <a:off x="2702353" y="189675"/>
            <a:ext cx="744567" cy="1665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7" name="Google Shape;457;p57"/>
          <p:cNvSpPr/>
          <p:nvPr/>
        </p:nvSpPr>
        <p:spPr>
          <a:xfrm>
            <a:off x="1882501" y="1332376"/>
            <a:ext cx="57956" cy="656438"/>
          </a:xfrm>
          <a:prstGeom prst="rect">
            <a:avLst/>
          </a:prstGeom>
          <a:solidFill>
            <a:srgbClr val="FFC000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8" name="Google Shape;458;p57"/>
          <p:cNvSpPr/>
          <p:nvPr/>
        </p:nvSpPr>
        <p:spPr>
          <a:xfrm>
            <a:off x="1090452" y="1891601"/>
            <a:ext cx="792051" cy="13620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9" name="Google Shape;459;p57"/>
          <p:cNvSpPr/>
          <p:nvPr/>
        </p:nvSpPr>
        <p:spPr>
          <a:xfrm>
            <a:off x="2722036" y="1332376"/>
            <a:ext cx="61179" cy="1024459"/>
          </a:xfrm>
          <a:prstGeom prst="rect">
            <a:avLst/>
          </a:prstGeom>
          <a:solidFill>
            <a:srgbClr val="FFC000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0" name="Google Shape;460;p57"/>
          <p:cNvSpPr/>
          <p:nvPr/>
        </p:nvSpPr>
        <p:spPr>
          <a:xfrm>
            <a:off x="2722036" y="2260263"/>
            <a:ext cx="993294" cy="1458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1" name="Google Shape;461;p57"/>
          <p:cNvSpPr/>
          <p:nvPr/>
        </p:nvSpPr>
        <p:spPr>
          <a:xfrm>
            <a:off x="1576886" y="3171925"/>
            <a:ext cx="68503" cy="592099"/>
          </a:xfrm>
          <a:prstGeom prst="rect">
            <a:avLst/>
          </a:prstGeom>
          <a:solidFill>
            <a:srgbClr val="FFC000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2" name="Google Shape;462;p57"/>
          <p:cNvSpPr/>
          <p:nvPr/>
        </p:nvSpPr>
        <p:spPr>
          <a:xfrm>
            <a:off x="1324683" y="3731150"/>
            <a:ext cx="320705" cy="12353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3" name="Google Shape;463;p57"/>
          <p:cNvSpPr/>
          <p:nvPr/>
        </p:nvSpPr>
        <p:spPr>
          <a:xfrm>
            <a:off x="2881297" y="3142854"/>
            <a:ext cx="61179" cy="1024459"/>
          </a:xfrm>
          <a:prstGeom prst="rect">
            <a:avLst/>
          </a:prstGeom>
          <a:solidFill>
            <a:srgbClr val="FFC000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4" name="Google Shape;464;p57"/>
          <p:cNvSpPr/>
          <p:nvPr/>
        </p:nvSpPr>
        <p:spPr>
          <a:xfrm>
            <a:off x="2883184" y="4052006"/>
            <a:ext cx="993294" cy="1458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>
            <a:solidFill>
              <a:srgbClr val="BA8C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507" name="Google Shape;465;p57"/>
          <p:cNvGrpSpPr/>
          <p:nvPr/>
        </p:nvGrpSpPr>
        <p:grpSpPr>
          <a:xfrm>
            <a:off x="5404513" y="1197591"/>
            <a:ext cx="1688912" cy="399198"/>
            <a:chOff x="0" y="0"/>
            <a:chExt cx="1688911" cy="399196"/>
          </a:xfrm>
        </p:grpSpPr>
        <p:sp>
          <p:nvSpPr>
            <p:cNvPr id="505" name="Arrow"/>
            <p:cNvSpPr/>
            <p:nvPr/>
          </p:nvSpPr>
          <p:spPr>
            <a:xfrm>
              <a:off x="0" y="0"/>
              <a:ext cx="1688912" cy="39919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>
              <a:solidFill>
                <a:srgbClr val="BA8C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100"/>
              </a:pPr>
              <a:endParaRPr/>
            </a:p>
          </p:txBody>
        </p:sp>
        <p:sp>
          <p:nvSpPr>
            <p:cNvPr id="506" name="Cowpea"/>
            <p:cNvSpPr txBox="1"/>
            <p:nvPr/>
          </p:nvSpPr>
          <p:spPr>
            <a:xfrm>
              <a:off x="-1" y="63723"/>
              <a:ext cx="1589114" cy="271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75" tIns="34275" rIns="34275" bIns="34275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Cowpea</a:t>
              </a:r>
            </a:p>
          </p:txBody>
        </p:sp>
      </p:grpSp>
      <p:grpSp>
        <p:nvGrpSpPr>
          <p:cNvPr id="510" name="Google Shape;466;p57"/>
          <p:cNvGrpSpPr/>
          <p:nvPr/>
        </p:nvGrpSpPr>
        <p:grpSpPr>
          <a:xfrm>
            <a:off x="5399966" y="3455484"/>
            <a:ext cx="1469678" cy="399198"/>
            <a:chOff x="0" y="0"/>
            <a:chExt cx="1469676" cy="399196"/>
          </a:xfrm>
        </p:grpSpPr>
        <p:sp>
          <p:nvSpPr>
            <p:cNvPr id="508" name="Arrow"/>
            <p:cNvSpPr/>
            <p:nvPr/>
          </p:nvSpPr>
          <p:spPr>
            <a:xfrm>
              <a:off x="0" y="0"/>
              <a:ext cx="1469677" cy="39919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>
              <a:solidFill>
                <a:srgbClr val="BA8C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100"/>
              </a:pPr>
              <a:endParaRPr/>
            </a:p>
          </p:txBody>
        </p:sp>
        <p:sp>
          <p:nvSpPr>
            <p:cNvPr id="509" name="Ridge gourd"/>
            <p:cNvSpPr txBox="1"/>
            <p:nvPr/>
          </p:nvSpPr>
          <p:spPr>
            <a:xfrm>
              <a:off x="-1" y="63723"/>
              <a:ext cx="1369880" cy="271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75" tIns="34275" rIns="34275" bIns="34275" numCol="1" anchor="ctr">
              <a:spAutoFit/>
            </a:bodyPr>
            <a:lstStyle>
              <a:lvl1pPr algn="ctr"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Ridge gourd</a:t>
              </a:r>
            </a:p>
          </p:txBody>
        </p:sp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471;p58"/>
          <p:cNvSpPr/>
          <p:nvPr/>
        </p:nvSpPr>
        <p:spPr>
          <a:xfrm>
            <a:off x="0" y="7374"/>
            <a:ext cx="9144000" cy="5143501"/>
          </a:xfrm>
          <a:prstGeom prst="rect">
            <a:avLst/>
          </a:prstGeom>
          <a:solidFill>
            <a:srgbClr val="65380C">
              <a:alpha val="4313"/>
            </a:srgbClr>
          </a:solidFill>
          <a:ln w="12700">
            <a:solidFill>
              <a:srgbClr val="31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3" name="Google Shape;472;p58"/>
          <p:cNvSpPr/>
          <p:nvPr/>
        </p:nvSpPr>
        <p:spPr>
          <a:xfrm>
            <a:off x="0" y="2466241"/>
            <a:ext cx="1667021" cy="1"/>
          </a:xfrm>
          <a:prstGeom prst="line">
            <a:avLst/>
          </a:prstGeom>
          <a:ln w="317500">
            <a:solidFill>
              <a:srgbClr val="6B401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4" name="Google Shape;473;p58"/>
          <p:cNvSpPr txBox="1"/>
          <p:nvPr/>
        </p:nvSpPr>
        <p:spPr>
          <a:xfrm>
            <a:off x="1881400" y="1534446"/>
            <a:ext cx="7262601" cy="202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lnSpc>
                <a:spcPct val="150000"/>
              </a:lnSpc>
              <a:defRPr sz="2300" b="1">
                <a:solidFill>
                  <a:srgbClr val="6B4016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INTENSIVE TREES AND DESI POULTRY INTEGRATED FARMS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defRPr sz="2300">
                <a:solidFill>
                  <a:srgbClr val="6B4016"/>
                </a:solidFill>
                <a:latin typeface="Barlow"/>
                <a:ea typeface="Barlow"/>
                <a:cs typeface="Barlow"/>
                <a:sym typeface="Barlow"/>
              </a:defRPr>
            </a:pPr>
            <a:r>
              <a:t>A Complete System of Agroecology with Nutrient Recycling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478;p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5380C">
              <a:alpha val="4705"/>
            </a:srgbClr>
          </a:solidFill>
          <a:ln w="12700">
            <a:solidFill>
              <a:srgbClr val="31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7" name="Google Shape;479;p59"/>
          <p:cNvSpPr txBox="1"/>
          <p:nvPr/>
        </p:nvSpPr>
        <p:spPr>
          <a:xfrm>
            <a:off x="176460" y="186238"/>
            <a:ext cx="8791079" cy="640051"/>
          </a:xfrm>
          <a:prstGeom prst="rect">
            <a:avLst/>
          </a:prstGeom>
          <a:solidFill>
            <a:srgbClr val="002060"/>
          </a:solidFill>
          <a:ln w="12700">
            <a:solidFill>
              <a:srgbClr val="42719B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18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r>
              <a:t>LIVESTOCK AND DESI BACKYARD POULTRY INTEGRATED INTENSIVE NATURAL FARM</a:t>
            </a:r>
          </a:p>
        </p:txBody>
      </p:sp>
      <p:sp>
        <p:nvSpPr>
          <p:cNvPr id="518" name="Google Shape;480;p59"/>
          <p:cNvSpPr txBox="1"/>
          <p:nvPr/>
        </p:nvSpPr>
        <p:spPr>
          <a:xfrm>
            <a:off x="107190" y="808976"/>
            <a:ext cx="2521712" cy="468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Half acre to   0.75 ac farm, 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Fenced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With a night shelter for poultry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5-layer intensive fruit and other trees, and grass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About 50 hen units- foraging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3 to 4 ram lambs (grazing)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2 Dairy animals.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Low irrigation through drips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Investment of about Rs.2.00 lakhs over period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Returns start from 6 months.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Reach about Rs.0.75 toRs.1.00 lakh by 2nd year </a:t>
            </a:r>
            <a:endParaRPr sz="1100"/>
          </a:p>
          <a:p>
            <a:pPr marL="254000" indent="-254000" algn="just">
              <a:lnSpc>
                <a:spcPct val="120000"/>
              </a:lnSpc>
              <a:buClr>
                <a:srgbClr val="000000"/>
              </a:buClr>
              <a:buSzPts val="1400"/>
              <a:buFont typeface="Arial"/>
              <a:buChar char="•"/>
              <a:defRPr>
                <a:latin typeface="Barlow"/>
                <a:ea typeface="Barlow"/>
                <a:cs typeface="Barlow"/>
                <a:sym typeface="Barlow"/>
              </a:defRPr>
            </a:pPr>
            <a:r>
              <a:t>Pays back in 4 years time</a:t>
            </a:r>
          </a:p>
        </p:txBody>
      </p:sp>
      <p:pic>
        <p:nvPicPr>
          <p:cNvPr id="519" name="Google Shape;481;p59" descr="Google Shape;481;p5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900" y="808976"/>
            <a:ext cx="4132300" cy="3962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Google Shape;482;p59" descr="Google Shape;482;p5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1198" y="2969049"/>
            <a:ext cx="2301158" cy="1703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Google Shape;483;p59" descr="Google Shape;483;p59"/>
          <p:cNvPicPr>
            <a:picLocks noChangeAspect="1"/>
          </p:cNvPicPr>
          <p:nvPr/>
        </p:nvPicPr>
        <p:blipFill>
          <a:blip r:embed="rId4">
            <a:extLst/>
          </a:blip>
          <a:srcRect t="14917"/>
          <a:stretch>
            <a:fillRect/>
          </a:stretch>
        </p:blipFill>
        <p:spPr>
          <a:xfrm>
            <a:off x="6747319" y="817328"/>
            <a:ext cx="2315037" cy="1779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488;p6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5380C">
              <a:alpha val="4313"/>
            </a:srgbClr>
          </a:solidFill>
          <a:ln w="12700">
            <a:solidFill>
              <a:srgbClr val="31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4" name="Google Shape;489;p60"/>
          <p:cNvSpPr/>
          <p:nvPr/>
        </p:nvSpPr>
        <p:spPr>
          <a:xfrm>
            <a:off x="0" y="440493"/>
            <a:ext cx="1667021" cy="1"/>
          </a:xfrm>
          <a:prstGeom prst="line">
            <a:avLst/>
          </a:prstGeom>
          <a:ln w="317500">
            <a:solidFill>
              <a:srgbClr val="6B401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5" name="Google Shape;490;p60"/>
          <p:cNvSpPr txBox="1"/>
          <p:nvPr/>
        </p:nvSpPr>
        <p:spPr>
          <a:xfrm>
            <a:off x="1881400" y="232744"/>
            <a:ext cx="6896840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2300" b="1">
                <a:solidFill>
                  <a:srgbClr val="6B4016"/>
                </a:solidFill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r>
              <a:t>DIVERSE AND MULTI-LAYERED TREES</a:t>
            </a:r>
          </a:p>
        </p:txBody>
      </p:sp>
      <p:pic>
        <p:nvPicPr>
          <p:cNvPr id="526" name="Google Shape;491;p60" descr="Google Shape;491;p6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847" y="769959"/>
            <a:ext cx="7451837" cy="4266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496;p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5380C">
              <a:alpha val="4313"/>
            </a:srgbClr>
          </a:solidFill>
          <a:ln w="12700">
            <a:solidFill>
              <a:srgbClr val="31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29" name="Google Shape;497;p61"/>
          <p:cNvSpPr/>
          <p:nvPr/>
        </p:nvSpPr>
        <p:spPr>
          <a:xfrm>
            <a:off x="0" y="440493"/>
            <a:ext cx="1667021" cy="1"/>
          </a:xfrm>
          <a:prstGeom prst="line">
            <a:avLst/>
          </a:prstGeom>
          <a:ln w="317500">
            <a:solidFill>
              <a:srgbClr val="6B401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40" name="Google Shape;498;p61"/>
          <p:cNvGrpSpPr/>
          <p:nvPr/>
        </p:nvGrpSpPr>
        <p:grpSpPr>
          <a:xfrm>
            <a:off x="650468" y="587829"/>
            <a:ext cx="8279153" cy="4555672"/>
            <a:chOff x="0" y="0"/>
            <a:chExt cx="8279152" cy="4555671"/>
          </a:xfrm>
        </p:grpSpPr>
        <p:pic>
          <p:nvPicPr>
            <p:cNvPr id="530" name="Google Shape;499;p61" descr="Google Shape;499;p6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516859"/>
              <a:ext cx="3078693" cy="1475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Google Shape;500;p61" descr="Google Shape;500;p6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180123" y="24537"/>
              <a:ext cx="1099030" cy="2383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Google Shape;501;p61" descr="Google Shape;501;p6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181312" y="2405620"/>
              <a:ext cx="1097841" cy="2103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3" name="Google Shape;502;p61" descr="Google Shape;502;p6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992022"/>
              <a:ext cx="3078693" cy="1516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4" name="Google Shape;503;p61" descr="Google Shape;503;p6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78692" y="0"/>
              <a:ext cx="804195" cy="1463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5" name="Google Shape;504;p61" descr="Google Shape;504;p6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82887" y="2407572"/>
              <a:ext cx="3297237" cy="2148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6" name="Google Shape;505;p61" descr="Google Shape;505;p6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078693" cy="15168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7" name="Google Shape;506;p61" descr="Google Shape;506;p61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882885" y="0"/>
              <a:ext cx="3297239" cy="2405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8" name="Google Shape;507;p61" descr="Google Shape;507;p61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078692" y="1465448"/>
              <a:ext cx="804195" cy="1526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9" name="Google Shape;508;p61" descr="Google Shape;508;p61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078692" y="2992022"/>
              <a:ext cx="804194" cy="1516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13;p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5380C">
              <a:alpha val="4705"/>
            </a:srgbClr>
          </a:solidFill>
          <a:ln w="12700">
            <a:solidFill>
              <a:srgbClr val="31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43" name="Google Shape;514;p62"/>
          <p:cNvSpPr txBox="1"/>
          <p:nvPr/>
        </p:nvSpPr>
        <p:spPr>
          <a:xfrm>
            <a:off x="139661" y="108693"/>
            <a:ext cx="3943967" cy="347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defRPr sz="1800" b="1">
                <a:latin typeface="Barlow"/>
                <a:ea typeface="Barlow"/>
                <a:cs typeface="Barlow"/>
                <a:sym typeface="Barlow"/>
              </a:defRPr>
            </a:lvl1pPr>
          </a:lstStyle>
          <a:p>
            <a:r>
              <a:t>O.Yella Reddy experience</a:t>
            </a:r>
          </a:p>
        </p:txBody>
      </p:sp>
      <p:pic>
        <p:nvPicPr>
          <p:cNvPr id="544" name="Google Shape;515;p62" descr="Google Shape;515;p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322" y="648242"/>
            <a:ext cx="4348754" cy="233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Google Shape;516;p62" descr="Google Shape;516;p6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3926" y="182511"/>
            <a:ext cx="1896178" cy="275397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6" name="Google Shape;517;p62"/>
          <p:cNvGraphicFramePr/>
          <p:nvPr/>
        </p:nvGraphicFramePr>
        <p:xfrm>
          <a:off x="164494" y="3110323"/>
          <a:ext cx="6268725" cy="193927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21925"/>
                <a:gridCol w="1109100"/>
                <a:gridCol w="530425"/>
                <a:gridCol w="578650"/>
                <a:gridCol w="578650"/>
                <a:gridCol w="578650"/>
                <a:gridCol w="578650"/>
                <a:gridCol w="578650"/>
                <a:gridCol w="578650"/>
                <a:gridCol w="735375"/>
              </a:tblGrid>
              <a:tr h="215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Sl.No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Particulars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May'21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June'21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July'21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Aug'21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Sep'21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Oct'21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Nov'21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Total Value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215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Vegetables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1970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11680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17600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6000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37250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215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2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Leafy vegetables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3190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4820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1840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9850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215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3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Flours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1200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1200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215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4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Fruits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400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400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215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5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Oil seeds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6000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6000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215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6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Milch animals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10350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13575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11950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12850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13100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7425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69250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215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7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Sheep-Ram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30000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30000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</a:tr>
              <a:tr h="215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>
                          <a:latin typeface="Barlow"/>
                          <a:ea typeface="Barlow"/>
                          <a:cs typeface="Barlow"/>
                          <a:sym typeface="Barlow"/>
                        </a:rPr>
                        <a:t> 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 TOTAL INCOME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3190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15170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17385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24830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30850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19100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43425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900" b="1">
                          <a:latin typeface="Barlow"/>
                          <a:ea typeface="Barlow"/>
                          <a:cs typeface="Barlow"/>
                          <a:sym typeface="Barlow"/>
                        </a:rPr>
                        <a:t>153950</a:t>
                      </a:r>
                    </a:p>
                  </a:txBody>
                  <a:tcPr marL="7150" marR="7150" marT="7150" marB="715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47" name="Google Shape;518;p62" descr="Google Shape;518;p6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4880" y="182511"/>
            <a:ext cx="2518452" cy="1511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Google Shape;519;p62" descr="Google Shape;519;p6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3106" y="1760292"/>
            <a:ext cx="2524237" cy="145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Google Shape;520;p62" descr="Google Shape;520;p6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80102" y="3284632"/>
            <a:ext cx="2524236" cy="1641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25;p63"/>
          <p:cNvSpPr txBox="1">
            <a:spLocks noGrp="1"/>
          </p:cNvSpPr>
          <p:nvPr>
            <p:ph type="body" idx="1"/>
          </p:nvPr>
        </p:nvSpPr>
        <p:spPr>
          <a:xfrm>
            <a:off x="292400" y="451875"/>
            <a:ext cx="8598900" cy="45222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1000"/>
              </a:lnSpc>
              <a:buSzTx/>
              <a:buNone/>
            </a:pPr>
            <a:endParaRPr/>
          </a:p>
          <a:p>
            <a:pPr marL="0" indent="0">
              <a:lnSpc>
                <a:spcPct val="81000"/>
              </a:lnSpc>
              <a:buSzTx/>
              <a:buNone/>
            </a:pPr>
            <a:endParaRPr/>
          </a:p>
          <a:p>
            <a:pPr marL="0" indent="0">
              <a:lnSpc>
                <a:spcPct val="81000"/>
              </a:lnSpc>
              <a:buSzTx/>
              <a:buNone/>
            </a:pPr>
            <a:endParaRPr/>
          </a:p>
          <a:p>
            <a:pPr marL="0" indent="0">
              <a:lnSpc>
                <a:spcPct val="81000"/>
              </a:lnSpc>
              <a:buSzTx/>
              <a:buNone/>
            </a:pPr>
            <a:endParaRPr/>
          </a:p>
          <a:p>
            <a:pPr marL="0" indent="0">
              <a:lnSpc>
                <a:spcPct val="81000"/>
              </a:lnSpc>
              <a:buSzTx/>
              <a:buNone/>
            </a:pPr>
            <a:endParaRPr/>
          </a:p>
          <a:p>
            <a:pPr marL="0" indent="0">
              <a:lnSpc>
                <a:spcPct val="81000"/>
              </a:lnSpc>
              <a:buSzTx/>
              <a:buNone/>
            </a:pPr>
            <a:endParaRPr/>
          </a:p>
          <a:p>
            <a:pPr marL="0" indent="0">
              <a:lnSpc>
                <a:spcPct val="81000"/>
              </a:lnSpc>
              <a:buSzTx/>
              <a:buNone/>
            </a:pPr>
            <a:endParaRPr/>
          </a:p>
          <a:p>
            <a:pPr marL="0" indent="0">
              <a:lnSpc>
                <a:spcPct val="81000"/>
              </a:lnSpc>
              <a:buSzTx/>
              <a:buNone/>
            </a:pPr>
            <a:endParaRPr/>
          </a:p>
          <a:p>
            <a:pPr marL="0" indent="0">
              <a:lnSpc>
                <a:spcPct val="81000"/>
              </a:lnSpc>
              <a:buSzTx/>
              <a:buNone/>
            </a:pPr>
            <a:r>
              <a:t>365 Days </a:t>
            </a:r>
          </a:p>
          <a:p>
            <a:pPr marL="0" indent="0">
              <a:lnSpc>
                <a:spcPct val="81000"/>
              </a:lnSpc>
              <a:buSzTx/>
              <a:buNone/>
            </a:pPr>
            <a:r>
              <a:t>Green Cover</a:t>
            </a:r>
          </a:p>
          <a:p>
            <a:pPr marL="0" indent="0">
              <a:lnSpc>
                <a:spcPct val="81000"/>
              </a:lnSpc>
              <a:buSzTx/>
              <a:buNone/>
              <a:defRPr sz="1800"/>
            </a:pPr>
            <a:r>
              <a:t>Ananthapuram</a:t>
            </a:r>
          </a:p>
          <a:p>
            <a:pPr marL="0" indent="0">
              <a:lnSpc>
                <a:spcPct val="81000"/>
              </a:lnSpc>
              <a:buSzTx/>
              <a:buNone/>
            </a:pPr>
            <a:endParaRPr sz="1800"/>
          </a:p>
          <a:p>
            <a:pPr marL="0" indent="0">
              <a:lnSpc>
                <a:spcPct val="81000"/>
              </a:lnSpc>
              <a:buSzTx/>
              <a:buNone/>
            </a:pPr>
            <a:endParaRPr sz="1800"/>
          </a:p>
          <a:p>
            <a:pPr marL="0" indent="0">
              <a:lnSpc>
                <a:spcPct val="81000"/>
              </a:lnSpc>
              <a:buSzTx/>
              <a:buNone/>
            </a:pPr>
            <a:endParaRPr sz="1800"/>
          </a:p>
          <a:p>
            <a:pPr marL="0" indent="0">
              <a:lnSpc>
                <a:spcPct val="81000"/>
              </a:lnSpc>
              <a:buSzTx/>
              <a:buNone/>
            </a:pPr>
            <a:endParaRPr sz="1800"/>
          </a:p>
          <a:p>
            <a:pPr marL="0" indent="0">
              <a:lnSpc>
                <a:spcPct val="81000"/>
              </a:lnSpc>
              <a:buSzTx/>
              <a:buNone/>
            </a:pPr>
            <a:endParaRPr sz="1800"/>
          </a:p>
          <a:p>
            <a:pPr marL="0" indent="0">
              <a:lnSpc>
                <a:spcPct val="81000"/>
              </a:lnSpc>
              <a:buSzTx/>
              <a:buNone/>
              <a:defRPr sz="1800"/>
            </a:pPr>
            <a:r>
              <a:t>Source:APCNF</a:t>
            </a:r>
          </a:p>
        </p:txBody>
      </p:sp>
      <p:pic>
        <p:nvPicPr>
          <p:cNvPr id="552" name="Google Shape;526;p63" descr="Google Shape;526;p63"/>
          <p:cNvPicPr>
            <a:picLocks noChangeAspect="1"/>
          </p:cNvPicPr>
          <p:nvPr/>
        </p:nvPicPr>
        <p:blipFill>
          <a:blip r:embed="rId2">
            <a:extLst/>
          </a:blip>
          <a:srcRect r="9130" b="5529"/>
          <a:stretch>
            <a:fillRect/>
          </a:stretch>
        </p:blipFill>
        <p:spPr>
          <a:xfrm>
            <a:off x="1747294" y="639480"/>
            <a:ext cx="6014482" cy="4334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31;p64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656401"/>
          </a:xfrm>
          <a:prstGeom prst="rect">
            <a:avLst/>
          </a:prstGeom>
        </p:spPr>
        <p:txBody>
          <a:bodyPr/>
          <a:lstStyle/>
          <a:p>
            <a:r>
              <a:t>Conclusions</a:t>
            </a:r>
          </a:p>
        </p:txBody>
      </p:sp>
      <p:sp>
        <p:nvSpPr>
          <p:cNvPr id="555" name="Google Shape;532;p64"/>
          <p:cNvSpPr txBox="1">
            <a:spLocks noGrp="1"/>
          </p:cNvSpPr>
          <p:nvPr>
            <p:ph type="body" idx="1"/>
          </p:nvPr>
        </p:nvSpPr>
        <p:spPr>
          <a:xfrm>
            <a:off x="600149" y="1209724"/>
            <a:ext cx="8490602" cy="38541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2000"/>
              </a:lnSpc>
              <a:buSzTx/>
              <a:buNone/>
              <a:defRPr sz="3300"/>
            </a:pPr>
            <a:r>
              <a:t>Where: Food and Nutrition Security, Wheat, Rice, 52% Rainfed,</a:t>
            </a:r>
          </a:p>
          <a:p>
            <a:pPr marL="0" indent="0">
              <a:lnSpc>
                <a:spcPct val="72000"/>
              </a:lnSpc>
              <a:buSzTx/>
              <a:buNone/>
              <a:defRPr sz="3300"/>
            </a:pPr>
            <a:r>
              <a:t>What: Location Specific Design</a:t>
            </a:r>
          </a:p>
          <a:p>
            <a:pPr marL="0" indent="0">
              <a:lnSpc>
                <a:spcPct val="72000"/>
              </a:lnSpc>
              <a:buSzTx/>
              <a:buNone/>
              <a:defRPr sz="3300"/>
            </a:pPr>
            <a:r>
              <a:t>How: Awareness, Capacity building, Resource Access, Farmer led On-farm Research, Integration with GO, NGO, FN, Social Capital Building</a:t>
            </a:r>
          </a:p>
          <a:p>
            <a:pPr marL="0" indent="0">
              <a:lnSpc>
                <a:spcPct val="72000"/>
              </a:lnSpc>
              <a:buSzTx/>
              <a:buNone/>
              <a:defRPr sz="3300"/>
            </a:pPr>
            <a:r>
              <a:t>When: Start Now</a:t>
            </a:r>
          </a:p>
          <a:p>
            <a:pPr marL="0" indent="0">
              <a:lnSpc>
                <a:spcPct val="72000"/>
              </a:lnSpc>
              <a:buSzTx/>
              <a:buNone/>
              <a:defRPr sz="3300"/>
            </a:pPr>
            <a:r>
              <a:t>Why: Inclusiveness, Equity and Sustainability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154;p29"/>
          <p:cNvSpPr txBox="1">
            <a:spLocks noGrp="1"/>
          </p:cNvSpPr>
          <p:nvPr>
            <p:ph type="body" idx="1"/>
          </p:nvPr>
        </p:nvSpPr>
        <p:spPr>
          <a:xfrm>
            <a:off x="53175" y="119625"/>
            <a:ext cx="8779200" cy="49671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lnSpc>
                <a:spcPct val="72000"/>
              </a:lnSpc>
              <a:buSzTx/>
              <a:buNone/>
            </a:pPr>
            <a:endParaRPr/>
          </a:p>
          <a:p>
            <a:pPr marL="0" indent="0">
              <a:lnSpc>
                <a:spcPct val="72000"/>
              </a:lnSpc>
              <a:buSzTx/>
              <a:buNone/>
            </a:pPr>
            <a:endParaRPr/>
          </a:p>
          <a:p>
            <a:pPr marL="0" indent="0">
              <a:lnSpc>
                <a:spcPct val="72000"/>
              </a:lnSpc>
              <a:buSzTx/>
              <a:buNone/>
            </a:pPr>
            <a:endParaRPr/>
          </a:p>
          <a:p>
            <a:pPr marL="0" indent="0">
              <a:lnSpc>
                <a:spcPct val="72000"/>
              </a:lnSpc>
              <a:buSzTx/>
              <a:buNone/>
            </a:pPr>
            <a:endParaRPr/>
          </a:p>
          <a:p>
            <a:pPr marL="0" indent="0">
              <a:lnSpc>
                <a:spcPct val="72000"/>
              </a:lnSpc>
              <a:buSzTx/>
              <a:buNone/>
            </a:pPr>
            <a:endParaRPr sz="3800"/>
          </a:p>
          <a:p>
            <a:pPr marL="0" indent="0">
              <a:lnSpc>
                <a:spcPct val="72000"/>
              </a:lnSpc>
              <a:buSzTx/>
              <a:buNone/>
            </a:pPr>
            <a:endParaRPr sz="3800"/>
          </a:p>
          <a:p>
            <a:pPr marL="0" indent="0">
              <a:lnSpc>
                <a:spcPct val="72000"/>
              </a:lnSpc>
              <a:buSzTx/>
              <a:buNone/>
            </a:pPr>
            <a:endParaRPr sz="3800"/>
          </a:p>
          <a:p>
            <a:pPr marL="0" indent="0">
              <a:lnSpc>
                <a:spcPct val="72000"/>
              </a:lnSpc>
              <a:buSzTx/>
              <a:buNone/>
              <a:defRPr sz="3800"/>
            </a:pPr>
            <a:r>
              <a:t>  Agroforestry</a:t>
            </a:r>
          </a:p>
          <a:p>
            <a:pPr marL="0" indent="0">
              <a:lnSpc>
                <a:spcPct val="72000"/>
              </a:lnSpc>
              <a:buSzTx/>
              <a:buNone/>
            </a:pPr>
            <a:endParaRPr sz="3800"/>
          </a:p>
          <a:p>
            <a:pPr marL="0" indent="0">
              <a:lnSpc>
                <a:spcPct val="72000"/>
              </a:lnSpc>
              <a:buSzTx/>
              <a:buNone/>
            </a:pPr>
            <a:endParaRPr sz="3800"/>
          </a:p>
          <a:p>
            <a:pPr marL="0" indent="0">
              <a:lnSpc>
                <a:spcPct val="72000"/>
              </a:lnSpc>
              <a:buSzTx/>
              <a:buNone/>
            </a:pPr>
            <a:endParaRPr sz="3800"/>
          </a:p>
          <a:p>
            <a:pPr marL="0" indent="0">
              <a:lnSpc>
                <a:spcPct val="72000"/>
              </a:lnSpc>
              <a:buSzTx/>
              <a:buNone/>
            </a:pPr>
            <a:endParaRPr sz="3800"/>
          </a:p>
          <a:p>
            <a:pPr marL="0" indent="0">
              <a:lnSpc>
                <a:spcPct val="72000"/>
              </a:lnSpc>
              <a:buSzTx/>
              <a:buNone/>
            </a:pPr>
            <a:endParaRPr sz="3800"/>
          </a:p>
          <a:p>
            <a:pPr marL="0" indent="0">
              <a:lnSpc>
                <a:spcPct val="72000"/>
              </a:lnSpc>
              <a:buSzTx/>
              <a:buNone/>
              <a:defRPr sz="1600"/>
            </a:pPr>
            <a:r>
              <a:t>Source: CEEW</a:t>
            </a:r>
          </a:p>
        </p:txBody>
      </p:sp>
      <p:pic>
        <p:nvPicPr>
          <p:cNvPr id="233" name="Google Shape;155;p29" descr="Google Shape;155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248" y="544777"/>
            <a:ext cx="5753625" cy="454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37;p65"/>
          <p:cNvSpPr txBox="1">
            <a:spLocks noGrp="1"/>
          </p:cNvSpPr>
          <p:nvPr>
            <p:ph type="title"/>
          </p:nvPr>
        </p:nvSpPr>
        <p:spPr>
          <a:xfrm>
            <a:off x="670650" y="273844"/>
            <a:ext cx="7886701" cy="994200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t>365 DGC</a:t>
            </a:r>
          </a:p>
        </p:txBody>
      </p:sp>
      <p:sp>
        <p:nvSpPr>
          <p:cNvPr id="558" name="Google Shape;538;p65"/>
          <p:cNvSpPr txBox="1">
            <a:spLocks noGrp="1"/>
          </p:cNvSpPr>
          <p:nvPr>
            <p:ph type="body" idx="1"/>
          </p:nvPr>
        </p:nvSpPr>
        <p:spPr>
          <a:xfrm>
            <a:off x="602075" y="1448975"/>
            <a:ext cx="8462100" cy="3854102"/>
          </a:xfrm>
          <a:prstGeom prst="rect">
            <a:avLst/>
          </a:prstGeom>
        </p:spPr>
        <p:txBody>
          <a:bodyPr/>
          <a:lstStyle/>
          <a:p>
            <a:pPr marL="0" indent="0" defTabSz="877823">
              <a:spcBef>
                <a:spcPts val="700"/>
              </a:spcBef>
              <a:buSzTx/>
              <a:buNone/>
              <a:defRPr sz="1536"/>
            </a:pPr>
            <a:endParaRPr/>
          </a:p>
          <a:p>
            <a:pPr marL="0" indent="0" defTabSz="877823">
              <a:spcBef>
                <a:spcPts val="700"/>
              </a:spcBef>
              <a:buSzTx/>
              <a:buNone/>
              <a:defRPr sz="3167"/>
            </a:pPr>
            <a:r>
              <a:t>Pre-moonsoon Dry Sowing (PMDS)</a:t>
            </a:r>
            <a:endParaRPr sz="4128"/>
          </a:p>
          <a:p>
            <a:pPr marL="0" indent="0" algn="just" defTabSz="877823">
              <a:lnSpc>
                <a:spcPct val="115000"/>
              </a:lnSpc>
              <a:spcBef>
                <a:spcPts val="1100"/>
              </a:spcBef>
              <a:buSzTx/>
              <a:buNone/>
              <a:defRPr sz="3167"/>
            </a:pPr>
            <a:r>
              <a:t>Seed pelletized with Ghanajeevamrutam, clay, and ash- covered with three inches of mulch</a:t>
            </a:r>
            <a:endParaRPr sz="4128"/>
          </a:p>
          <a:p>
            <a:pPr marL="0" indent="0" algn="just" defTabSz="877823">
              <a:lnSpc>
                <a:spcPct val="115000"/>
              </a:lnSpc>
              <a:spcBef>
                <a:spcPts val="1100"/>
              </a:spcBef>
              <a:buSzTx/>
              <a:buNone/>
              <a:defRPr sz="3167"/>
            </a:pPr>
            <a:r>
              <a:t>Relay cropping starts after PMDS in summer</a:t>
            </a:r>
            <a:endParaRPr sz="4128"/>
          </a:p>
          <a:p>
            <a:pPr marL="0" indent="0" algn="just" defTabSz="877823">
              <a:lnSpc>
                <a:spcPct val="115000"/>
              </a:lnSpc>
              <a:spcBef>
                <a:spcPts val="1100"/>
              </a:spcBef>
              <a:buSzTx/>
              <a:buNone/>
              <a:defRPr sz="3167"/>
            </a:pPr>
            <a:r>
              <a:t>400 kg  ghanajeevamrutam is mandatory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43;p66"/>
          <p:cNvSpPr txBox="1">
            <a:spLocks noGrp="1"/>
          </p:cNvSpPr>
          <p:nvPr>
            <p:ph type="body" idx="1"/>
          </p:nvPr>
        </p:nvSpPr>
        <p:spPr>
          <a:xfrm>
            <a:off x="478475" y="132900"/>
            <a:ext cx="8386499" cy="5010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</p:txBody>
      </p:sp>
      <p:pic>
        <p:nvPicPr>
          <p:cNvPr id="561" name="Google Shape;544;p66" descr="Google Shape;544;p6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160;p30"/>
          <p:cNvSpPr txBox="1">
            <a:spLocks noGrp="1"/>
          </p:cNvSpPr>
          <p:nvPr>
            <p:ph type="body" idx="1"/>
          </p:nvPr>
        </p:nvSpPr>
        <p:spPr>
          <a:xfrm>
            <a:off x="292400" y="282625"/>
            <a:ext cx="8640600" cy="48609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2000"/>
              </a:lnSpc>
              <a:buSzTx/>
              <a:buNone/>
            </a:pPr>
            <a:endParaRPr/>
          </a:p>
          <a:p>
            <a:pPr marL="0" indent="0">
              <a:lnSpc>
                <a:spcPct val="92000"/>
              </a:lnSpc>
              <a:buSzTx/>
              <a:buNone/>
            </a:pPr>
            <a:endParaRPr/>
          </a:p>
          <a:p>
            <a:pPr marL="0" indent="0">
              <a:lnSpc>
                <a:spcPct val="92000"/>
              </a:lnSpc>
              <a:buSzTx/>
              <a:buNone/>
            </a:pPr>
            <a:endParaRPr/>
          </a:p>
          <a:p>
            <a:pPr marL="0" indent="0">
              <a:lnSpc>
                <a:spcPct val="92000"/>
              </a:lnSpc>
              <a:buSzTx/>
              <a:buNone/>
              <a:defRPr sz="2000" b="1">
                <a:latin typeface="+mn-lt"/>
                <a:ea typeface="+mn-ea"/>
                <a:cs typeface="+mn-cs"/>
                <a:sym typeface="Arial"/>
              </a:defRPr>
            </a:pPr>
            <a:r>
              <a:t>Statewise area </a:t>
            </a:r>
          </a:p>
          <a:p>
            <a:pPr marL="0" indent="0">
              <a:lnSpc>
                <a:spcPct val="92000"/>
              </a:lnSpc>
              <a:buSzTx/>
              <a:buNone/>
              <a:defRPr sz="2000" b="1">
                <a:latin typeface="+mn-lt"/>
                <a:ea typeface="+mn-ea"/>
                <a:cs typeface="+mn-cs"/>
                <a:sym typeface="Arial"/>
              </a:defRPr>
            </a:pPr>
            <a:r>
              <a:t>Coverage:agroforestry</a:t>
            </a:r>
          </a:p>
          <a:p>
            <a:pPr marL="0" indent="0">
              <a:lnSpc>
                <a:spcPct val="92000"/>
              </a:lnSpc>
              <a:buSzTx/>
              <a:buNone/>
            </a:pPr>
            <a:endParaRPr sz="2000">
              <a:latin typeface="+mn-lt"/>
              <a:ea typeface="+mn-ea"/>
              <a:cs typeface="+mn-cs"/>
              <a:sym typeface="Arial"/>
            </a:endParaRPr>
          </a:p>
          <a:p>
            <a:pPr marL="0" indent="0">
              <a:lnSpc>
                <a:spcPct val="92000"/>
              </a:lnSpc>
              <a:buSzTx/>
              <a:buNone/>
            </a:pPr>
            <a:endParaRPr sz="2000">
              <a:latin typeface="+mn-lt"/>
              <a:ea typeface="+mn-ea"/>
              <a:cs typeface="+mn-cs"/>
              <a:sym typeface="Arial"/>
            </a:endParaRPr>
          </a:p>
          <a:p>
            <a:pPr marL="0" indent="0">
              <a:lnSpc>
                <a:spcPct val="92000"/>
              </a:lnSpc>
              <a:buSzTx/>
              <a:buNone/>
            </a:pPr>
            <a:endParaRPr sz="2000">
              <a:latin typeface="+mn-lt"/>
              <a:ea typeface="+mn-ea"/>
              <a:cs typeface="+mn-cs"/>
              <a:sym typeface="Arial"/>
            </a:endParaRPr>
          </a:p>
          <a:p>
            <a:pPr marL="0" indent="0">
              <a:lnSpc>
                <a:spcPct val="92000"/>
              </a:lnSpc>
              <a:buSzTx/>
              <a:buNone/>
            </a:pPr>
            <a:endParaRPr sz="2000">
              <a:latin typeface="+mn-lt"/>
              <a:ea typeface="+mn-ea"/>
              <a:cs typeface="+mn-cs"/>
              <a:sym typeface="Arial"/>
            </a:endParaRPr>
          </a:p>
          <a:p>
            <a:pPr marL="0" indent="0">
              <a:lnSpc>
                <a:spcPct val="92000"/>
              </a:lnSpc>
              <a:buSzTx/>
              <a:buNone/>
            </a:pPr>
            <a:endParaRPr sz="2000">
              <a:latin typeface="+mn-lt"/>
              <a:ea typeface="+mn-ea"/>
              <a:cs typeface="+mn-cs"/>
              <a:sym typeface="Arial"/>
            </a:endParaRPr>
          </a:p>
          <a:p>
            <a:pPr marL="0" indent="0">
              <a:lnSpc>
                <a:spcPct val="92000"/>
              </a:lnSpc>
              <a:buSzTx/>
              <a:buNone/>
            </a:pPr>
            <a:endParaRPr sz="2000">
              <a:latin typeface="+mn-lt"/>
              <a:ea typeface="+mn-ea"/>
              <a:cs typeface="+mn-cs"/>
              <a:sym typeface="Arial"/>
            </a:endParaRPr>
          </a:p>
          <a:p>
            <a:pPr marL="0" indent="0">
              <a:lnSpc>
                <a:spcPct val="92000"/>
              </a:lnSpc>
              <a:buSzTx/>
              <a:buNone/>
            </a:pPr>
            <a:endParaRPr sz="2000">
              <a:latin typeface="+mn-lt"/>
              <a:ea typeface="+mn-ea"/>
              <a:cs typeface="+mn-cs"/>
              <a:sym typeface="Arial"/>
            </a:endParaRPr>
          </a:p>
          <a:p>
            <a:pPr marL="0" indent="0">
              <a:lnSpc>
                <a:spcPct val="92000"/>
              </a:lnSpc>
              <a:buSzTx/>
              <a:buNone/>
            </a:pPr>
            <a:endParaRPr sz="2000">
              <a:latin typeface="+mn-lt"/>
              <a:ea typeface="+mn-ea"/>
              <a:cs typeface="+mn-cs"/>
              <a:sym typeface="Arial"/>
            </a:endParaRPr>
          </a:p>
          <a:p>
            <a:pPr marL="0" indent="0">
              <a:lnSpc>
                <a:spcPct val="92000"/>
              </a:lnSpc>
              <a:buSzTx/>
              <a:buNone/>
              <a:defRPr sz="1400" i="1">
                <a:latin typeface="+mn-lt"/>
                <a:ea typeface="+mn-ea"/>
                <a:cs typeface="+mn-cs"/>
                <a:sym typeface="Arial"/>
              </a:defRPr>
            </a:pPr>
            <a:r>
              <a:t>Source: Newaj et al 2017 </a:t>
            </a:r>
          </a:p>
          <a:p>
            <a:pPr marL="0" indent="0">
              <a:lnSpc>
                <a:spcPct val="92000"/>
              </a:lnSpc>
              <a:buSzTx/>
              <a:buNone/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t>CEEW</a:t>
            </a:r>
          </a:p>
        </p:txBody>
      </p:sp>
      <p:pic>
        <p:nvPicPr>
          <p:cNvPr id="236" name="Google Shape;161;p30" descr="Google Shape;161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0925" y="282624"/>
            <a:ext cx="5887775" cy="4917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66;p31"/>
          <p:cNvSpPr txBox="1">
            <a:spLocks noGrp="1"/>
          </p:cNvSpPr>
          <p:nvPr>
            <p:ph type="title"/>
          </p:nvPr>
        </p:nvSpPr>
        <p:spPr>
          <a:xfrm>
            <a:off x="628650" y="273849"/>
            <a:ext cx="7886700" cy="61650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Agroforestry  Systems</a:t>
            </a:r>
          </a:p>
        </p:txBody>
      </p:sp>
      <p:sp>
        <p:nvSpPr>
          <p:cNvPr id="239" name="Google Shape;167;p31"/>
          <p:cNvSpPr txBox="1">
            <a:spLocks noGrp="1"/>
          </p:cNvSpPr>
          <p:nvPr>
            <p:ph type="body" sz="half" idx="1"/>
          </p:nvPr>
        </p:nvSpPr>
        <p:spPr>
          <a:xfrm>
            <a:off x="576175" y="1190774"/>
            <a:ext cx="2940300" cy="324930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Agri-silivculture</a:t>
            </a:r>
            <a:endParaRPr sz="4100"/>
          </a:p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Agri-horticulture</a:t>
            </a:r>
            <a:endParaRPr sz="4100"/>
          </a:p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Agri-sylvi-horticulture</a:t>
            </a:r>
            <a:endParaRPr sz="4100"/>
          </a:p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Agri-silvi-pasture</a:t>
            </a:r>
            <a:endParaRPr sz="4100"/>
          </a:p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Boundary plantation</a:t>
            </a:r>
            <a:endParaRPr sz="4100"/>
          </a:p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Block Plantation</a:t>
            </a:r>
            <a:endParaRPr sz="4100"/>
          </a:p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Energy Plantation</a:t>
            </a:r>
            <a:endParaRPr sz="4100"/>
          </a:p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Alley Cropping</a:t>
            </a:r>
            <a:endParaRPr sz="4100"/>
          </a:p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Silvi-olericulture</a:t>
            </a:r>
            <a:endParaRPr sz="4100"/>
          </a:p>
          <a:p>
            <a:pPr marL="0" indent="0">
              <a:lnSpc>
                <a:spcPct val="72000"/>
              </a:lnSpc>
              <a:buSzTx/>
              <a:buNone/>
              <a:defRPr sz="1900"/>
            </a:pPr>
            <a:r>
              <a:t>Horti-pasture</a:t>
            </a:r>
          </a:p>
        </p:txBody>
      </p:sp>
      <p:sp>
        <p:nvSpPr>
          <p:cNvPr id="240" name="Google Shape;168;p31"/>
          <p:cNvSpPr txBox="1"/>
          <p:nvPr/>
        </p:nvSpPr>
        <p:spPr>
          <a:xfrm>
            <a:off x="4181074" y="1183875"/>
            <a:ext cx="3687002" cy="310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Horti-olericulture</a:t>
            </a:r>
          </a:p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Sylvi-pasture</a:t>
            </a:r>
          </a:p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Forage Forestry</a:t>
            </a:r>
          </a:p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Shelter belts</a:t>
            </a:r>
          </a:p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Wind-breaks</a:t>
            </a:r>
          </a:p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Live fence</a:t>
            </a:r>
          </a:p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Silvi or Horti-sericulture</a:t>
            </a:r>
          </a:p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Horti-apiculture</a:t>
            </a:r>
          </a:p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Aqua-forestry</a:t>
            </a:r>
          </a:p>
          <a:p>
            <a:pPr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Homestead</a:t>
            </a:r>
          </a:p>
        </p:txBody>
      </p:sp>
      <p:sp>
        <p:nvSpPr>
          <p:cNvPr id="241" name="Google Shape;169;p31"/>
          <p:cNvSpPr txBox="1"/>
          <p:nvPr/>
        </p:nvSpPr>
        <p:spPr>
          <a:xfrm>
            <a:off x="691100" y="4505524"/>
            <a:ext cx="7336500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t>25 Mill Ha in 15 agroclimatic zones                               </a:t>
            </a:r>
            <a:r>
              <a:rPr sz="1400"/>
              <a:t>Source: http:/cafri.res.in/</a:t>
            </a:r>
          </a:p>
        </p:txBody>
      </p:sp>
      <p:pic>
        <p:nvPicPr>
          <p:cNvPr id="242" name="Google Shape;170;p31" descr="Google Shape;170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9999" y="1042750"/>
            <a:ext cx="19051" cy="1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Google Shape;171;p31" descr="Google Shape;171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9999" y="1214200"/>
            <a:ext cx="19051" cy="19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176;p32"/>
          <p:cNvSpPr txBox="1">
            <a:spLocks noGrp="1"/>
          </p:cNvSpPr>
          <p:nvPr>
            <p:ph type="title"/>
          </p:nvPr>
        </p:nvSpPr>
        <p:spPr>
          <a:xfrm>
            <a:off x="628650" y="273849"/>
            <a:ext cx="7886700" cy="816001"/>
          </a:xfrm>
          <a:prstGeom prst="rect">
            <a:avLst/>
          </a:prstGeom>
        </p:spPr>
        <p:txBody>
          <a:bodyPr/>
          <a:lstStyle/>
          <a:p>
            <a:r>
              <a:t>Agroecological Synergies in Agroforestry</a:t>
            </a:r>
          </a:p>
        </p:txBody>
      </p:sp>
      <p:sp>
        <p:nvSpPr>
          <p:cNvPr id="246" name="Google Shape;177;p32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8382600" cy="37743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700"/>
            </a:pPr>
            <a:r>
              <a:t>Diversity</a:t>
            </a:r>
          </a:p>
          <a:p>
            <a:pPr marL="0" indent="0">
              <a:buSzTx/>
              <a:buNone/>
              <a:defRPr sz="2700"/>
            </a:pPr>
            <a:r>
              <a:t>Knowledge co-creation and sharing</a:t>
            </a:r>
          </a:p>
          <a:p>
            <a:pPr marL="0" indent="0">
              <a:buSzTx/>
              <a:buNone/>
              <a:defRPr sz="2700"/>
            </a:pPr>
            <a:r>
              <a:t>Synergies</a:t>
            </a:r>
          </a:p>
          <a:p>
            <a:pPr marL="0" indent="0">
              <a:buSzTx/>
              <a:buNone/>
              <a:defRPr sz="2700"/>
            </a:pPr>
            <a:r>
              <a:t>Efficiency</a:t>
            </a:r>
          </a:p>
          <a:p>
            <a:pPr marL="0" indent="0">
              <a:buSzTx/>
              <a:buNone/>
              <a:defRPr sz="2700"/>
            </a:pPr>
            <a:r>
              <a:t>Recycling</a:t>
            </a:r>
          </a:p>
          <a:p>
            <a:pPr marL="0" indent="0">
              <a:buSzTx/>
              <a:buNone/>
              <a:defRPr sz="2700"/>
            </a:pPr>
            <a:r>
              <a:t>Resilience</a:t>
            </a:r>
          </a:p>
          <a:p>
            <a:pPr marL="0" indent="0">
              <a:buSzTx/>
              <a:buNone/>
              <a:defRPr sz="2700"/>
            </a:pPr>
            <a:r>
              <a:t>Human and Social Values </a:t>
            </a:r>
          </a:p>
          <a:p>
            <a:pPr marL="0" indent="0">
              <a:buSzTx/>
              <a:buNone/>
              <a:defRPr sz="2700"/>
            </a:pPr>
            <a:r>
              <a:t>Culture and Food Traditions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182;p33"/>
          <p:cNvSpPr txBox="1">
            <a:spLocks noGrp="1"/>
          </p:cNvSpPr>
          <p:nvPr>
            <p:ph type="title"/>
          </p:nvPr>
        </p:nvSpPr>
        <p:spPr>
          <a:xfrm>
            <a:off x="311699" y="189449"/>
            <a:ext cx="3599166" cy="1014292"/>
          </a:xfrm>
          <a:prstGeom prst="rect">
            <a:avLst/>
          </a:prstGeom>
        </p:spPr>
        <p:txBody>
          <a:bodyPr lIns="91424" tIns="91424" rIns="91424" bIns="91424"/>
          <a:lstStyle>
            <a:lvl1pPr>
              <a:defRPr sz="2900" b="1"/>
            </a:lvl1pPr>
          </a:lstStyle>
          <a:p>
            <a:r>
              <a:t>Indiginous Multi- Cropping Systems </a:t>
            </a:r>
          </a:p>
        </p:txBody>
      </p:sp>
      <p:grpSp>
        <p:nvGrpSpPr>
          <p:cNvPr id="309" name="Google Shape;183;p33"/>
          <p:cNvGrpSpPr/>
          <p:nvPr/>
        </p:nvGrpSpPr>
        <p:grpSpPr>
          <a:xfrm>
            <a:off x="1200123" y="443009"/>
            <a:ext cx="7670854" cy="4511042"/>
            <a:chOff x="0" y="0"/>
            <a:chExt cx="7670852" cy="4511040"/>
          </a:xfrm>
        </p:grpSpPr>
        <p:grpSp>
          <p:nvGrpSpPr>
            <p:cNvPr id="264" name="Google Shape;184;p33"/>
            <p:cNvGrpSpPr/>
            <p:nvPr/>
          </p:nvGrpSpPr>
          <p:grpSpPr>
            <a:xfrm>
              <a:off x="2194346" y="-1"/>
              <a:ext cx="3525522" cy="4511042"/>
              <a:chOff x="0" y="0"/>
              <a:chExt cx="3525520" cy="4511040"/>
            </a:xfrm>
          </p:grpSpPr>
          <p:grpSp>
            <p:nvGrpSpPr>
              <p:cNvPr id="251" name="Google Shape;185;p33"/>
              <p:cNvGrpSpPr/>
              <p:nvPr/>
            </p:nvGrpSpPr>
            <p:grpSpPr>
              <a:xfrm>
                <a:off x="0" y="-1"/>
                <a:ext cx="3525521" cy="4511042"/>
                <a:chOff x="0" y="0"/>
                <a:chExt cx="3525520" cy="4511040"/>
              </a:xfrm>
            </p:grpSpPr>
            <p:pic>
              <p:nvPicPr>
                <p:cNvPr id="249" name="Google Shape;186;p33" descr="Google Shape;186;p33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1607" t="10863" r="4011" b="1432"/>
                <a:stretch>
                  <a:fillRect/>
                </a:stretch>
              </p:blipFill>
              <p:spPr>
                <a:xfrm>
                  <a:off x="-1" y="-1"/>
                  <a:ext cx="3525522" cy="45110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50" name="Google Shape;187;p33"/>
                <p:cNvSpPr/>
                <p:nvPr/>
              </p:nvSpPr>
              <p:spPr>
                <a:xfrm>
                  <a:off x="1930400" y="130810"/>
                  <a:ext cx="1422401" cy="62992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FFFFF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8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pic>
            <p:nvPicPr>
              <p:cNvPr id="252" name="Google Shape;188;p33" descr="Google Shape;188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680720" y="165481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Google Shape;189;p33" descr="Google Shape;189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1005840" y="311785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4" name="Google Shape;190;p33" descr="Google Shape;190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950386" y="271145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5" name="Google Shape;191;p33" descr="Google Shape;191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1046480" y="190881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6" name="Google Shape;192;p33" descr="Google Shape;192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1290320" y="191897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7" name="Google Shape;193;p33" descr="Google Shape;193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284480" y="194945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8" name="Google Shape;194;p33" descr="Google Shape;194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833120" y="357505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9" name="Google Shape;195;p33" descr="Google Shape;195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680720" y="232537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0" name="Google Shape;196;p33" descr="Google Shape;196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2316480" y="164465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1" name="Google Shape;197;p33" descr="Google Shape;197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802640" y="331089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2" name="Google Shape;198;p33" descr="Google Shape;198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1178560" y="307721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3" name="Google Shape;199;p33" descr="Google Shape;199;p33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400" t="14618" r="23759" b="21579"/>
              <a:stretch>
                <a:fillRect/>
              </a:stretch>
            </p:blipFill>
            <p:spPr>
              <a:xfrm>
                <a:off x="1798320" y="2366010"/>
                <a:ext cx="168067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8" name="Google Shape;200;p33"/>
            <p:cNvGrpSpPr/>
            <p:nvPr/>
          </p:nvGrpSpPr>
          <p:grpSpPr>
            <a:xfrm>
              <a:off x="17140" y="1055370"/>
              <a:ext cx="2947418" cy="638601"/>
              <a:chOff x="0" y="0"/>
              <a:chExt cx="2947416" cy="638600"/>
            </a:xfrm>
          </p:grpSpPr>
          <p:sp>
            <p:nvSpPr>
              <p:cNvPr id="265" name="Rectangle"/>
              <p:cNvSpPr/>
              <p:nvPr/>
            </p:nvSpPr>
            <p:spPr>
              <a:xfrm flipH="1">
                <a:off x="0" y="0"/>
                <a:ext cx="1839387" cy="447041"/>
              </a:xfrm>
              <a:prstGeom prst="rect">
                <a:avLst/>
              </a:prstGeom>
              <a:solidFill>
                <a:srgbClr val="D8E2F3"/>
              </a:solidFill>
              <a:ln w="12700" cap="flat">
                <a:solidFill>
                  <a:srgbClr val="8DA9D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66" name="Shape"/>
              <p:cNvSpPr/>
              <p:nvPr/>
            </p:nvSpPr>
            <p:spPr>
              <a:xfrm flipH="1">
                <a:off x="1882213" y="0"/>
                <a:ext cx="1065204" cy="638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811"/>
                    </a:moveTo>
                    <a:lnTo>
                      <a:pt x="16252" y="2835"/>
                    </a:lnTo>
                    <a:lnTo>
                      <a:pt x="0" y="21600"/>
                    </a:lnTo>
                    <a:moveTo>
                      <a:pt x="21600" y="0"/>
                    </a:moveTo>
                    <a:lnTo>
                      <a:pt x="21600" y="15121"/>
                    </a:lnTo>
                  </a:path>
                </a:pathLst>
              </a:custGeom>
              <a:noFill/>
              <a:ln w="12700" cap="flat">
                <a:solidFill>
                  <a:srgbClr val="8DA9D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67" name="Hangadi Kheti, Udaipur,…"/>
              <p:cNvSpPr txBox="1"/>
              <p:nvPr/>
            </p:nvSpPr>
            <p:spPr>
              <a:xfrm>
                <a:off x="0" y="36845"/>
                <a:ext cx="1839387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/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Hangadi Kheti, Udaipur,</a:t>
                </a:r>
              </a:p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Rajasthan</a:t>
                </a:r>
              </a:p>
            </p:txBody>
          </p:sp>
        </p:grpSp>
        <p:grpSp>
          <p:nvGrpSpPr>
            <p:cNvPr id="272" name="Google Shape;201;p33"/>
            <p:cNvGrpSpPr/>
            <p:nvPr/>
          </p:nvGrpSpPr>
          <p:grpSpPr>
            <a:xfrm>
              <a:off x="10159" y="1614170"/>
              <a:ext cx="2520696" cy="476039"/>
              <a:chOff x="0" y="0"/>
              <a:chExt cx="2520694" cy="476038"/>
            </a:xfrm>
          </p:grpSpPr>
          <p:sp>
            <p:nvSpPr>
              <p:cNvPr id="269" name="Rectangle"/>
              <p:cNvSpPr/>
              <p:nvPr/>
            </p:nvSpPr>
            <p:spPr>
              <a:xfrm flipH="1">
                <a:off x="0" y="0"/>
                <a:ext cx="1839387" cy="447041"/>
              </a:xfrm>
              <a:prstGeom prst="rect">
                <a:avLst/>
              </a:prstGeom>
              <a:solidFill>
                <a:srgbClr val="FDF1E9"/>
              </a:solidFill>
              <a:ln w="12700" cap="flat">
                <a:solidFill>
                  <a:srgbClr val="EFEFE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70" name="Shape"/>
              <p:cNvSpPr/>
              <p:nvPr/>
            </p:nvSpPr>
            <p:spPr>
              <a:xfrm flipH="1">
                <a:off x="1882213" y="0"/>
                <a:ext cx="638482" cy="47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112"/>
                    </a:moveTo>
                    <a:lnTo>
                      <a:pt x="12678" y="3803"/>
                    </a:lnTo>
                    <a:lnTo>
                      <a:pt x="0" y="21600"/>
                    </a:lnTo>
                    <a:moveTo>
                      <a:pt x="21600" y="0"/>
                    </a:moveTo>
                    <a:lnTo>
                      <a:pt x="21600" y="20284"/>
                    </a:lnTo>
                  </a:path>
                </a:pathLst>
              </a:custGeom>
              <a:noFill/>
              <a:ln w="12700" cap="flat">
                <a:solidFill>
                  <a:srgbClr val="EFEFE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71" name="Rammol, Kachchh,…"/>
              <p:cNvSpPr txBox="1"/>
              <p:nvPr/>
            </p:nvSpPr>
            <p:spPr>
              <a:xfrm>
                <a:off x="0" y="36845"/>
                <a:ext cx="1839387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/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Rammol, Kachchh,</a:t>
                </a:r>
              </a:p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Gujarath </a:t>
                </a:r>
              </a:p>
            </p:txBody>
          </p:sp>
        </p:grpSp>
        <p:grpSp>
          <p:nvGrpSpPr>
            <p:cNvPr id="276" name="Google Shape;202;p33"/>
            <p:cNvGrpSpPr/>
            <p:nvPr/>
          </p:nvGrpSpPr>
          <p:grpSpPr>
            <a:xfrm>
              <a:off x="-1" y="2172970"/>
              <a:ext cx="2967743" cy="447041"/>
              <a:chOff x="0" y="0"/>
              <a:chExt cx="2967742" cy="447040"/>
            </a:xfrm>
          </p:grpSpPr>
          <p:sp>
            <p:nvSpPr>
              <p:cNvPr id="273" name="Rectangle"/>
              <p:cNvSpPr/>
              <p:nvPr/>
            </p:nvSpPr>
            <p:spPr>
              <a:xfrm flipH="1">
                <a:off x="0" y="0"/>
                <a:ext cx="1839387" cy="447041"/>
              </a:xfrm>
              <a:prstGeom prst="rect">
                <a:avLst/>
              </a:prstGeom>
              <a:solidFill>
                <a:srgbClr val="FFF2CC"/>
              </a:solidFill>
              <a:ln w="12700" cap="flat">
                <a:solidFill>
                  <a:srgbClr val="FFD96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74" name="Shape"/>
              <p:cNvSpPr/>
              <p:nvPr/>
            </p:nvSpPr>
            <p:spPr>
              <a:xfrm flipH="1">
                <a:off x="1882213" y="0"/>
                <a:ext cx="1085530" cy="447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444"/>
                    </a:moveTo>
                    <a:lnTo>
                      <a:pt x="16352" y="4050"/>
                    </a:lnTo>
                    <a:lnTo>
                      <a:pt x="0" y="16619"/>
                    </a:lnTo>
                    <a:moveTo>
                      <a:pt x="2160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FFD96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75" name="Baradhanya, Pune,…"/>
              <p:cNvSpPr txBox="1"/>
              <p:nvPr/>
            </p:nvSpPr>
            <p:spPr>
              <a:xfrm>
                <a:off x="0" y="36845"/>
                <a:ext cx="1839387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/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Baradhanya, Pune, </a:t>
                </a:r>
              </a:p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Maharashtra</a:t>
                </a:r>
              </a:p>
            </p:txBody>
          </p:sp>
        </p:grpSp>
        <p:grpSp>
          <p:nvGrpSpPr>
            <p:cNvPr id="280" name="Google Shape;203;p33"/>
            <p:cNvGrpSpPr/>
            <p:nvPr/>
          </p:nvGrpSpPr>
          <p:grpSpPr>
            <a:xfrm>
              <a:off x="-1" y="2711450"/>
              <a:ext cx="3221747" cy="447041"/>
              <a:chOff x="0" y="0"/>
              <a:chExt cx="3221745" cy="447040"/>
            </a:xfrm>
          </p:grpSpPr>
          <p:sp>
            <p:nvSpPr>
              <p:cNvPr id="277" name="Rectangle"/>
              <p:cNvSpPr/>
              <p:nvPr/>
            </p:nvSpPr>
            <p:spPr>
              <a:xfrm flipH="1">
                <a:off x="0" y="0"/>
                <a:ext cx="1839387" cy="447041"/>
              </a:xfrm>
              <a:prstGeom prst="rect">
                <a:avLst/>
              </a:prstGeom>
              <a:solidFill>
                <a:srgbClr val="DDEAF6"/>
              </a:solidFill>
              <a:ln w="12700" cap="flat">
                <a:solidFill>
                  <a:srgbClr val="9CC2E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78" name="Shape"/>
              <p:cNvSpPr/>
              <p:nvPr/>
            </p:nvSpPr>
            <p:spPr>
              <a:xfrm flipH="1">
                <a:off x="1882213" y="0"/>
                <a:ext cx="1339533" cy="447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444"/>
                    </a:moveTo>
                    <a:lnTo>
                      <a:pt x="17347" y="4050"/>
                    </a:lnTo>
                    <a:lnTo>
                      <a:pt x="0" y="8274"/>
                    </a:lnTo>
                    <a:moveTo>
                      <a:pt x="2160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9CC2E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79" name="Akkadi Saalu, Riachur &amp; kolar, Karnataka"/>
              <p:cNvSpPr txBox="1"/>
              <p:nvPr/>
            </p:nvSpPr>
            <p:spPr>
              <a:xfrm>
                <a:off x="0" y="36845"/>
                <a:ext cx="1839387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>
                <a:lvl1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Akkadi Saalu, Riachur &amp; kolar, Karnataka</a:t>
                </a:r>
              </a:p>
            </p:txBody>
          </p:sp>
        </p:grpSp>
        <p:grpSp>
          <p:nvGrpSpPr>
            <p:cNvPr id="284" name="Google Shape;204;p33"/>
            <p:cNvGrpSpPr/>
            <p:nvPr/>
          </p:nvGrpSpPr>
          <p:grpSpPr>
            <a:xfrm>
              <a:off x="-1" y="3214370"/>
              <a:ext cx="3018541" cy="447041"/>
              <a:chOff x="0" y="0"/>
              <a:chExt cx="3018539" cy="447040"/>
            </a:xfrm>
          </p:grpSpPr>
          <p:sp>
            <p:nvSpPr>
              <p:cNvPr id="281" name="Rectangle"/>
              <p:cNvSpPr/>
              <p:nvPr/>
            </p:nvSpPr>
            <p:spPr>
              <a:xfrm flipH="1">
                <a:off x="0" y="0"/>
                <a:ext cx="1839387" cy="447041"/>
              </a:xfrm>
              <a:prstGeom prst="rect">
                <a:avLst/>
              </a:prstGeom>
              <a:solidFill>
                <a:srgbClr val="E1EFD8"/>
              </a:solidFill>
              <a:ln w="12700" cap="flat">
                <a:solidFill>
                  <a:srgbClr val="A8D08C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82" name="Shape"/>
              <p:cNvSpPr/>
              <p:nvPr/>
            </p:nvSpPr>
            <p:spPr>
              <a:xfrm flipH="1">
                <a:off x="1882213" y="0"/>
                <a:ext cx="1136327" cy="447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444"/>
                    </a:moveTo>
                    <a:lnTo>
                      <a:pt x="16587" y="4050"/>
                    </a:lnTo>
                    <a:lnTo>
                      <a:pt x="0" y="11219"/>
                    </a:lnTo>
                    <a:moveTo>
                      <a:pt x="2160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A8D08C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83" name="Ponamkuthu, Wayanad,…"/>
              <p:cNvSpPr txBox="1"/>
              <p:nvPr/>
            </p:nvSpPr>
            <p:spPr>
              <a:xfrm>
                <a:off x="0" y="36845"/>
                <a:ext cx="1839387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/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Ponamkuthu, Wayanad, </a:t>
                </a:r>
              </a:p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Kerala </a:t>
                </a:r>
              </a:p>
            </p:txBody>
          </p:sp>
        </p:grpSp>
        <p:grpSp>
          <p:nvGrpSpPr>
            <p:cNvPr id="288" name="Google Shape;205;p33"/>
            <p:cNvGrpSpPr/>
            <p:nvPr/>
          </p:nvGrpSpPr>
          <p:grpSpPr>
            <a:xfrm>
              <a:off x="10159" y="3717290"/>
              <a:ext cx="3099827" cy="447041"/>
              <a:chOff x="0" y="0"/>
              <a:chExt cx="3099825" cy="447040"/>
            </a:xfrm>
          </p:grpSpPr>
          <p:sp>
            <p:nvSpPr>
              <p:cNvPr id="285" name="Rectangle"/>
              <p:cNvSpPr/>
              <p:nvPr/>
            </p:nvSpPr>
            <p:spPr>
              <a:xfrm flipH="1">
                <a:off x="0" y="0"/>
                <a:ext cx="1839387" cy="447041"/>
              </a:xfrm>
              <a:prstGeom prst="rect">
                <a:avLst/>
              </a:prstGeom>
              <a:solidFill>
                <a:srgbClr val="D8E2F3"/>
              </a:solidFill>
              <a:ln w="12700" cap="flat">
                <a:solidFill>
                  <a:srgbClr val="8DA9D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86" name="Shape"/>
              <p:cNvSpPr/>
              <p:nvPr/>
            </p:nvSpPr>
            <p:spPr>
              <a:xfrm flipH="1">
                <a:off x="1882213" y="0"/>
                <a:ext cx="1217613" cy="447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444"/>
                    </a:moveTo>
                    <a:lnTo>
                      <a:pt x="16921" y="4050"/>
                    </a:lnTo>
                    <a:lnTo>
                      <a:pt x="0" y="1401"/>
                    </a:lnTo>
                    <a:moveTo>
                      <a:pt x="2160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DA9D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87" name="Puradiyakrishi &amp; Punam Krishi, Idukki, Kerala"/>
              <p:cNvSpPr txBox="1"/>
              <p:nvPr/>
            </p:nvSpPr>
            <p:spPr>
              <a:xfrm>
                <a:off x="0" y="36845"/>
                <a:ext cx="1839387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>
                <a:lvl1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Puradiyakrishi &amp; Punam Krishi, Idukki, Kerala</a:t>
                </a:r>
              </a:p>
            </p:txBody>
          </p:sp>
        </p:grpSp>
        <p:grpSp>
          <p:nvGrpSpPr>
            <p:cNvPr id="292" name="Google Shape;206;p33"/>
            <p:cNvGrpSpPr/>
            <p:nvPr/>
          </p:nvGrpSpPr>
          <p:grpSpPr>
            <a:xfrm>
              <a:off x="3436108" y="3282515"/>
              <a:ext cx="4234745" cy="875246"/>
              <a:chOff x="0" y="0"/>
              <a:chExt cx="4234743" cy="875244"/>
            </a:xfrm>
          </p:grpSpPr>
          <p:sp>
            <p:nvSpPr>
              <p:cNvPr id="289" name="Rectangle"/>
              <p:cNvSpPr/>
              <p:nvPr/>
            </p:nvSpPr>
            <p:spPr>
              <a:xfrm>
                <a:off x="2360223" y="428204"/>
                <a:ext cx="1874521" cy="447041"/>
              </a:xfrm>
              <a:prstGeom prst="rect">
                <a:avLst/>
              </a:prstGeom>
              <a:solidFill>
                <a:srgbClr val="D8E2F3"/>
              </a:solidFill>
              <a:ln w="12700" cap="flat">
                <a:solidFill>
                  <a:srgbClr val="8DA9D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90" name="Shape"/>
              <p:cNvSpPr/>
              <p:nvPr/>
            </p:nvSpPr>
            <p:spPr>
              <a:xfrm>
                <a:off x="0" y="0"/>
                <a:ext cx="2316579" cy="875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348"/>
                    </a:moveTo>
                    <a:lnTo>
                      <a:pt x="18592" y="15896"/>
                    </a:lnTo>
                    <a:lnTo>
                      <a:pt x="0" y="0"/>
                    </a:lnTo>
                    <a:moveTo>
                      <a:pt x="21600" y="10568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8DA9DB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91" name="Navadhanya, Ananthpur,…"/>
              <p:cNvSpPr txBox="1"/>
              <p:nvPr/>
            </p:nvSpPr>
            <p:spPr>
              <a:xfrm>
                <a:off x="2360223" y="465049"/>
                <a:ext cx="1874521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/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Navadhanya, Ananthpur,</a:t>
                </a:r>
              </a:p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Andhra Pradesh</a:t>
                </a:r>
              </a:p>
            </p:txBody>
          </p:sp>
        </p:grpSp>
        <p:grpSp>
          <p:nvGrpSpPr>
            <p:cNvPr id="296" name="Google Shape;207;p33"/>
            <p:cNvGrpSpPr/>
            <p:nvPr/>
          </p:nvGrpSpPr>
          <p:grpSpPr>
            <a:xfrm>
              <a:off x="4089647" y="2602007"/>
              <a:ext cx="3573321" cy="987014"/>
              <a:chOff x="0" y="0"/>
              <a:chExt cx="3573319" cy="987012"/>
            </a:xfrm>
          </p:grpSpPr>
          <p:sp>
            <p:nvSpPr>
              <p:cNvPr id="293" name="Rectangle"/>
              <p:cNvSpPr/>
              <p:nvPr/>
            </p:nvSpPr>
            <p:spPr>
              <a:xfrm>
                <a:off x="1698799" y="539972"/>
                <a:ext cx="1874521" cy="447041"/>
              </a:xfrm>
              <a:prstGeom prst="rect">
                <a:avLst/>
              </a:prstGeom>
              <a:solidFill>
                <a:srgbClr val="E1EFD8"/>
              </a:solidFill>
              <a:ln w="12700" cap="flat">
                <a:solidFill>
                  <a:srgbClr val="A8D08C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94" name="Shape"/>
              <p:cNvSpPr/>
              <p:nvPr/>
            </p:nvSpPr>
            <p:spPr>
              <a:xfrm>
                <a:off x="0" y="0"/>
                <a:ext cx="1655155" cy="987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282"/>
                    </a:moveTo>
                    <a:lnTo>
                      <a:pt x="17507" y="18543"/>
                    </a:lnTo>
                    <a:lnTo>
                      <a:pt x="0" y="0"/>
                    </a:lnTo>
                    <a:moveTo>
                      <a:pt x="21600" y="11817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A8D08C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95" name="Misa Chasa, Koraput,…"/>
              <p:cNvSpPr txBox="1"/>
              <p:nvPr/>
            </p:nvSpPr>
            <p:spPr>
              <a:xfrm>
                <a:off x="1698799" y="576817"/>
                <a:ext cx="1874521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/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Misa Chasa, Koraput, </a:t>
                </a:r>
              </a:p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Odisha</a:t>
                </a:r>
              </a:p>
            </p:txBody>
          </p:sp>
        </p:grpSp>
        <p:grpSp>
          <p:nvGrpSpPr>
            <p:cNvPr id="300" name="Google Shape;208;p33"/>
            <p:cNvGrpSpPr/>
            <p:nvPr/>
          </p:nvGrpSpPr>
          <p:grpSpPr>
            <a:xfrm>
              <a:off x="4618759" y="961390"/>
              <a:ext cx="2979022" cy="841796"/>
              <a:chOff x="0" y="0"/>
              <a:chExt cx="2979020" cy="841795"/>
            </a:xfrm>
          </p:grpSpPr>
          <p:sp>
            <p:nvSpPr>
              <p:cNvPr id="297" name="Rectangle"/>
              <p:cNvSpPr/>
              <p:nvPr/>
            </p:nvSpPr>
            <p:spPr>
              <a:xfrm>
                <a:off x="1130113" y="0"/>
                <a:ext cx="1848908" cy="447041"/>
              </a:xfrm>
              <a:prstGeom prst="rect">
                <a:avLst/>
              </a:prstGeom>
              <a:solidFill>
                <a:srgbClr val="E7E6E6"/>
              </a:solidFill>
              <a:ln w="12700" cap="flat">
                <a:solidFill>
                  <a:srgbClr val="222A3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98" name="Shape"/>
              <p:cNvSpPr/>
              <p:nvPr/>
            </p:nvSpPr>
            <p:spPr>
              <a:xfrm>
                <a:off x="0" y="0"/>
                <a:ext cx="1087065" cy="841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891"/>
                    </a:moveTo>
                    <a:lnTo>
                      <a:pt x="12046" y="19357"/>
                    </a:lnTo>
                    <a:lnTo>
                      <a:pt x="0" y="21600"/>
                    </a:lnTo>
                    <a:moveTo>
                      <a:pt x="21600" y="0"/>
                    </a:moveTo>
                    <a:lnTo>
                      <a:pt x="21600" y="11471"/>
                    </a:lnTo>
                  </a:path>
                </a:pathLst>
              </a:custGeom>
              <a:noFill/>
              <a:ln w="12700" cap="flat">
                <a:solidFill>
                  <a:srgbClr val="222A3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299" name="Kurwa, Rajmahal Plateau,…"/>
              <p:cNvSpPr txBox="1"/>
              <p:nvPr/>
            </p:nvSpPr>
            <p:spPr>
              <a:xfrm>
                <a:off x="1130113" y="36845"/>
                <a:ext cx="1848908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/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Kurwa, Rajmahal Plateau, </a:t>
                </a:r>
              </a:p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Jharkhand</a:t>
                </a:r>
              </a:p>
            </p:txBody>
          </p:sp>
        </p:grpSp>
        <p:grpSp>
          <p:nvGrpSpPr>
            <p:cNvPr id="304" name="Google Shape;209;p33"/>
            <p:cNvGrpSpPr/>
            <p:nvPr/>
          </p:nvGrpSpPr>
          <p:grpSpPr>
            <a:xfrm>
              <a:off x="3599801" y="1502410"/>
              <a:ext cx="3994588" cy="577640"/>
              <a:chOff x="0" y="0"/>
              <a:chExt cx="3994586" cy="577639"/>
            </a:xfrm>
          </p:grpSpPr>
          <p:sp>
            <p:nvSpPr>
              <p:cNvPr id="301" name="Rectangle"/>
              <p:cNvSpPr/>
              <p:nvPr/>
            </p:nvSpPr>
            <p:spPr>
              <a:xfrm>
                <a:off x="2120066" y="0"/>
                <a:ext cx="1874521" cy="447041"/>
              </a:xfrm>
              <a:prstGeom prst="rect">
                <a:avLst/>
              </a:prstGeom>
              <a:solidFill>
                <a:srgbClr val="FFF2CC"/>
              </a:solidFill>
              <a:ln w="12700" cap="flat">
                <a:solidFill>
                  <a:srgbClr val="FFD96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302" name="Shape"/>
              <p:cNvSpPr/>
              <p:nvPr/>
            </p:nvSpPr>
            <p:spPr>
              <a:xfrm>
                <a:off x="0" y="0"/>
                <a:ext cx="2076422" cy="577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213"/>
                    </a:moveTo>
                    <a:lnTo>
                      <a:pt x="17684" y="20991"/>
                    </a:lnTo>
                    <a:lnTo>
                      <a:pt x="0" y="21600"/>
                    </a:lnTo>
                    <a:moveTo>
                      <a:pt x="21600" y="0"/>
                    </a:moveTo>
                    <a:lnTo>
                      <a:pt x="21600" y="16716"/>
                    </a:lnTo>
                  </a:path>
                </a:pathLst>
              </a:custGeom>
              <a:noFill/>
              <a:ln w="12700" cap="flat">
                <a:solidFill>
                  <a:srgbClr val="FFD96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303" name="Olya/Chat, Dewas,…"/>
              <p:cNvSpPr txBox="1"/>
              <p:nvPr/>
            </p:nvSpPr>
            <p:spPr>
              <a:xfrm>
                <a:off x="2120066" y="36845"/>
                <a:ext cx="1874521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/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Olya/Chat, Dewas, </a:t>
                </a:r>
              </a:p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Madhya Pradesh</a:t>
                </a:r>
              </a:p>
            </p:txBody>
          </p:sp>
        </p:grpSp>
        <p:grpSp>
          <p:nvGrpSpPr>
            <p:cNvPr id="308" name="Google Shape;210;p33"/>
            <p:cNvGrpSpPr/>
            <p:nvPr/>
          </p:nvGrpSpPr>
          <p:grpSpPr>
            <a:xfrm>
              <a:off x="3306357" y="2076450"/>
              <a:ext cx="4278826" cy="447041"/>
              <a:chOff x="0" y="0"/>
              <a:chExt cx="4278824" cy="447040"/>
            </a:xfrm>
          </p:grpSpPr>
          <p:sp>
            <p:nvSpPr>
              <p:cNvPr id="305" name="Rectangle"/>
              <p:cNvSpPr/>
              <p:nvPr/>
            </p:nvSpPr>
            <p:spPr>
              <a:xfrm>
                <a:off x="2391128" y="0"/>
                <a:ext cx="1887697" cy="447041"/>
              </a:xfrm>
              <a:prstGeom prst="rect">
                <a:avLst/>
              </a:prstGeom>
              <a:solidFill>
                <a:srgbClr val="DDEAF6"/>
              </a:solidFill>
              <a:ln w="12700" cap="flat">
                <a:solidFill>
                  <a:srgbClr val="9CC2E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306" name="Shape"/>
              <p:cNvSpPr/>
              <p:nvPr/>
            </p:nvSpPr>
            <p:spPr>
              <a:xfrm>
                <a:off x="0" y="0"/>
                <a:ext cx="2347177" cy="447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444"/>
                    </a:moveTo>
                    <a:lnTo>
                      <a:pt x="18080" y="21232"/>
                    </a:lnTo>
                    <a:lnTo>
                      <a:pt x="0" y="1892"/>
                    </a:lnTo>
                    <a:moveTo>
                      <a:pt x="2160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9CC2E5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/>
                </a:pPr>
                <a:endParaRPr/>
              </a:p>
            </p:txBody>
          </p:sp>
          <p:sp>
            <p:nvSpPr>
              <p:cNvPr id="307" name="Sat-Gajara, Hoshangbad,…"/>
              <p:cNvSpPr txBox="1"/>
              <p:nvPr/>
            </p:nvSpPr>
            <p:spPr>
              <a:xfrm>
                <a:off x="2391128" y="36845"/>
                <a:ext cx="1887697" cy="3733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75" tIns="34275" rIns="34275" bIns="34275" numCol="1" anchor="ctr">
                <a:spAutoFit/>
              </a:bodyPr>
              <a:lstStyle/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Sat-Gajara, Hoshangbad, </a:t>
                </a:r>
              </a:p>
              <a:p>
                <a:pPr algn="ctr">
                  <a:defRPr sz="1100"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Madhya Pradesh  </a:t>
                </a:r>
              </a:p>
            </p:txBody>
          </p:sp>
        </p:grpSp>
      </p:grpSp>
      <p:pic>
        <p:nvPicPr>
          <p:cNvPr id="310" name="Google Shape;211;p33" descr="Google Shape;211;p33"/>
          <p:cNvPicPr>
            <a:picLocks noChangeAspect="1"/>
          </p:cNvPicPr>
          <p:nvPr/>
        </p:nvPicPr>
        <p:blipFill>
          <a:blip r:embed="rId3">
            <a:extLst/>
          </a:blip>
          <a:srcRect l="24400" t="14618" r="23759" b="21579"/>
          <a:stretch>
            <a:fillRect/>
          </a:stretch>
        </p:blipFill>
        <p:spPr>
          <a:xfrm>
            <a:off x="4516725" y="2641380"/>
            <a:ext cx="168067" cy="254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Google Shape;212;p33"/>
          <p:cNvGrpSpPr/>
          <p:nvPr/>
        </p:nvGrpSpPr>
        <p:grpSpPr>
          <a:xfrm>
            <a:off x="4612457" y="2821923"/>
            <a:ext cx="4233441" cy="682202"/>
            <a:chOff x="0" y="0"/>
            <a:chExt cx="4233440" cy="682201"/>
          </a:xfrm>
        </p:grpSpPr>
        <p:sp>
          <p:nvSpPr>
            <p:cNvPr id="311" name="Rectangle"/>
            <p:cNvSpPr/>
            <p:nvPr/>
          </p:nvSpPr>
          <p:spPr>
            <a:xfrm>
              <a:off x="2336539" y="235161"/>
              <a:ext cx="1896902" cy="447041"/>
            </a:xfrm>
            <a:prstGeom prst="rect">
              <a:avLst/>
            </a:prstGeom>
            <a:solidFill>
              <a:srgbClr val="FDF1E9"/>
            </a:solidFill>
            <a:ln w="12700" cap="flat">
              <a:solidFill>
                <a:srgbClr val="EFEFE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100"/>
              </a:pPr>
              <a:endParaRPr/>
            </a:p>
          </p:txBody>
        </p:sp>
        <p:sp>
          <p:nvSpPr>
            <p:cNvPr id="312" name="Shape"/>
            <p:cNvSpPr/>
            <p:nvPr/>
          </p:nvSpPr>
          <p:spPr>
            <a:xfrm>
              <a:off x="0" y="0"/>
              <a:ext cx="2292374" cy="68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13"/>
                  </a:moveTo>
                  <a:lnTo>
                    <a:pt x="18367" y="18463"/>
                  </a:lnTo>
                  <a:lnTo>
                    <a:pt x="0" y="0"/>
                  </a:lnTo>
                  <a:moveTo>
                    <a:pt x="21600" y="7446"/>
                  </a:move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EFEFE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100"/>
              </a:pPr>
              <a:endParaRPr/>
            </a:p>
          </p:txBody>
        </p:sp>
        <p:sp>
          <p:nvSpPr>
            <p:cNvPr id="313" name="Pata, Wardha,…"/>
            <p:cNvSpPr txBox="1"/>
            <p:nvPr/>
          </p:nvSpPr>
          <p:spPr>
            <a:xfrm>
              <a:off x="2336539" y="272006"/>
              <a:ext cx="1896902" cy="373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75" tIns="34275" rIns="34275" bIns="34275" numCol="1" anchor="ctr">
              <a:spAutoFit/>
            </a:bodyPr>
            <a:lstStyle/>
            <a:p>
              <a:pPr algn="ctr">
                <a:defRPr sz="11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Pata, Wardha, </a:t>
              </a:r>
            </a:p>
            <a:p>
              <a:pPr algn="ctr">
                <a:defRPr sz="11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Maharashtra</a:t>
              </a:r>
            </a:p>
          </p:txBody>
        </p:sp>
      </p:grpSp>
      <p:sp>
        <p:nvSpPr>
          <p:cNvPr id="315" name="Google Shape;213;p33"/>
          <p:cNvSpPr txBox="1"/>
          <p:nvPr/>
        </p:nvSpPr>
        <p:spPr>
          <a:xfrm>
            <a:off x="325296" y="4839132"/>
            <a:ext cx="8520602" cy="272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>
            <a:lvl1pPr algn="ctr" defTabSz="649223">
              <a:lnSpc>
                <a:spcPct val="80000"/>
              </a:lnSpc>
              <a:defRPr sz="496" i="1"/>
            </a:lvl1pPr>
          </a:lstStyle>
          <a:p>
            <a:r>
              <a:t>Source: Documenting Mixed Indigenous cropping Systems’ Features and design (DeMISteFi): RRAN Partner NGOs and Individual Researcher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218;p34"/>
          <p:cNvSpPr txBox="1">
            <a:spLocks noGrp="1"/>
          </p:cNvSpPr>
          <p:nvPr>
            <p:ph type="title"/>
          </p:nvPr>
        </p:nvSpPr>
        <p:spPr>
          <a:xfrm>
            <a:off x="311699" y="-1"/>
            <a:ext cx="8520602" cy="572702"/>
          </a:xfrm>
          <a:prstGeom prst="rect">
            <a:avLst/>
          </a:prstGeom>
        </p:spPr>
        <p:txBody>
          <a:bodyPr/>
          <a:lstStyle>
            <a:lvl1pPr>
              <a:defRPr sz="2900" b="1"/>
            </a:lvl1pPr>
          </a:lstStyle>
          <a:p>
            <a:r>
              <a:t>Kurwa Cropping Systems - Jharkhand</a:t>
            </a:r>
          </a:p>
        </p:txBody>
      </p:sp>
      <p:pic>
        <p:nvPicPr>
          <p:cNvPr id="318" name="Google Shape;219;p34" descr="Google Shape;219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0841" y="572700"/>
            <a:ext cx="7397354" cy="4556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1510</Words>
  <Application>Microsoft Office PowerPoint</Application>
  <PresentationFormat>On-screen Show (16:9)</PresentationFormat>
  <Paragraphs>799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Narrow</vt:lpstr>
      <vt:lpstr>Barlow</vt:lpstr>
      <vt:lpstr>Calibri</vt:lpstr>
      <vt:lpstr>Simple Light</vt:lpstr>
      <vt:lpstr>Diverse Cropping Systems for  Natural Farming  WASSAN </vt:lpstr>
      <vt:lpstr>PowerPoint Presentation</vt:lpstr>
      <vt:lpstr>PowerPoint Presentation</vt:lpstr>
      <vt:lpstr>PowerPoint Presentation</vt:lpstr>
      <vt:lpstr>PowerPoint Presentation</vt:lpstr>
      <vt:lpstr>Agroforestry  Systems</vt:lpstr>
      <vt:lpstr>Agroecological Synergies in Agroforestry</vt:lpstr>
      <vt:lpstr>Indiginous Multi- Cropping Systems </vt:lpstr>
      <vt:lpstr>Kurwa Cropping Systems - Jharkhand</vt:lpstr>
      <vt:lpstr>Navadhanya Cropping Systems - AP</vt:lpstr>
      <vt:lpstr>Akkidi Saalu, Raichur, Karnataka </vt:lpstr>
      <vt:lpstr>SatGajra / Utera Kheti  –  MP</vt:lpstr>
      <vt:lpstr>Olya Cropping Systems – Dewas, Madhya Pradesh</vt:lpstr>
      <vt:lpstr>Puryadakrishi - Kerala</vt:lpstr>
      <vt:lpstr>PowerPoint Presentation</vt:lpstr>
      <vt:lpstr>Location Specific Design</vt:lpstr>
      <vt:lpstr>Why Diverse? System Benefits</vt:lpstr>
      <vt:lpstr>Why Diverse? - Soil Benefits - Physical</vt:lpstr>
      <vt:lpstr>Why Diverse? - Soil Benefits </vt:lpstr>
      <vt:lpstr>Why Diverse? Biological</vt:lpstr>
      <vt:lpstr>Why Diverse? -  Crop-Water Relations</vt:lpstr>
      <vt:lpstr>Navadhanya Cropping Systems – Case Study</vt:lpstr>
      <vt:lpstr>Seeds of Navadhanya Cropping Systems</vt:lpstr>
      <vt:lpstr>PowerPoint Presentation</vt:lpstr>
      <vt:lpstr>Comparative Net Returns of Navadhanya</vt:lpstr>
      <vt:lpstr>PowerPoint Presentation</vt:lpstr>
      <vt:lpstr>PowerPoint Presentation</vt:lpstr>
      <vt:lpstr>Yield Estimation for 1 cent of land</vt:lpstr>
      <vt:lpstr>PowerPoint Presentation</vt:lpstr>
      <vt:lpstr>Bringing Diversification in the Tomato crop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365 DGC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Diverse Cropping Systems for  Natural Farming  WASSAN </dc:title>
  <dc:creator>Manage</dc:creator>
  <cp:lastModifiedBy>User</cp:lastModifiedBy>
  <cp:revision>3</cp:revision>
  <dcterms:modified xsi:type="dcterms:W3CDTF">2022-04-19T11:00:42Z</dcterms:modified>
</cp:coreProperties>
</file>